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25"/>
  </p:notesMasterIdLst>
  <p:sldIdLst>
    <p:sldId id="257" r:id="rId2"/>
    <p:sldId id="258" r:id="rId3"/>
    <p:sldId id="259" r:id="rId4"/>
    <p:sldId id="260" r:id="rId5"/>
    <p:sldId id="261" r:id="rId6"/>
    <p:sldId id="265" r:id="rId7"/>
    <p:sldId id="262" r:id="rId8"/>
    <p:sldId id="263" r:id="rId9"/>
    <p:sldId id="266" r:id="rId10"/>
    <p:sldId id="267" r:id="rId11"/>
    <p:sldId id="264" r:id="rId12"/>
    <p:sldId id="271" r:id="rId13"/>
    <p:sldId id="272" r:id="rId14"/>
    <p:sldId id="269" r:id="rId15"/>
    <p:sldId id="274" r:id="rId16"/>
    <p:sldId id="278" r:id="rId17"/>
    <p:sldId id="276" r:id="rId18"/>
    <p:sldId id="268" r:id="rId19"/>
    <p:sldId id="275" r:id="rId20"/>
    <p:sldId id="279" r:id="rId21"/>
    <p:sldId id="277" r:id="rId22"/>
    <p:sldId id="27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a:srgbClr val="418A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936" autoAdjust="0"/>
  </p:normalViewPr>
  <p:slideViewPr>
    <p:cSldViewPr snapToGrid="0">
      <p:cViewPr varScale="1">
        <p:scale>
          <a:sx n="58" d="100"/>
          <a:sy n="58" d="100"/>
        </p:scale>
        <p:origin x="12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3EB80-D4B2-4024-B322-E80E1BC65A93}" type="datetimeFigureOut">
              <a:rPr lang="en-US" smtClean="0"/>
              <a:t>3/11/2020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79513-DE2F-4CF2-995E-AB24F6E3EE99}" type="slidenum">
              <a:rPr lang="en-US" smtClean="0"/>
              <a:t>‹#›</a:t>
            </a:fld>
            <a:endParaRPr lang="en-US"/>
          </a:p>
        </p:txBody>
      </p:sp>
    </p:spTree>
    <p:extLst>
      <p:ext uri="{BB962C8B-B14F-4D97-AF65-F5344CB8AC3E}">
        <p14:creationId xmlns:p14="http://schemas.microsoft.com/office/powerpoint/2010/main" val="1392045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Our health &amp; well-being, and the welfare of those we love and care about, is certainly top of mind these days. And each day, we must wade through a volume of information coming from – friends, colleagues, medical professionals, and elected leaders.</a:t>
            </a:r>
          </a:p>
          <a:p>
            <a:endParaRPr lang="en-US" sz="1050" dirty="0"/>
          </a:p>
          <a:p>
            <a:r>
              <a:rPr lang="en-US" sz="1050" dirty="0"/>
              <a:t>It is this later group, our elected leaders, and specifically the Governors of our states, that emerged as an initial focal point for our project. We had an interest in better understanding if what our elected leaders said – the emotions and sentiments that they expressed – had any influence on how we felt from a health and well-being perspective.</a:t>
            </a:r>
          </a:p>
        </p:txBody>
      </p:sp>
      <p:sp>
        <p:nvSpPr>
          <p:cNvPr id="4" name="Slide Number Placeholder 3"/>
          <p:cNvSpPr>
            <a:spLocks noGrp="1"/>
          </p:cNvSpPr>
          <p:nvPr>
            <p:ph type="sldNum" sz="quarter" idx="5"/>
          </p:nvPr>
        </p:nvSpPr>
        <p:spPr/>
        <p:txBody>
          <a:bodyPr/>
          <a:lstStyle/>
          <a:p>
            <a:fld id="{1C179513-DE2F-4CF2-995E-AB24F6E3EE99}" type="slidenum">
              <a:rPr lang="en-US" smtClean="0"/>
              <a:t>1</a:t>
            </a:fld>
            <a:endParaRPr lang="en-US"/>
          </a:p>
        </p:txBody>
      </p:sp>
    </p:spTree>
    <p:extLst>
      <p:ext uri="{BB962C8B-B14F-4D97-AF65-F5344CB8AC3E}">
        <p14:creationId xmlns:p14="http://schemas.microsoft.com/office/powerpoint/2010/main" val="99229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15</a:t>
            </a:fld>
            <a:endParaRPr lang="en-US"/>
          </a:p>
        </p:txBody>
      </p:sp>
    </p:spTree>
    <p:extLst>
      <p:ext uri="{BB962C8B-B14F-4D97-AF65-F5344CB8AC3E}">
        <p14:creationId xmlns:p14="http://schemas.microsoft.com/office/powerpoint/2010/main" val="1203869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Supports the </a:t>
            </a:r>
            <a:r>
              <a:rPr lang="en-US" sz="1200" b="0" i="0" kern="1200" dirty="0" err="1">
                <a:solidFill>
                  <a:schemeClr val="tx1"/>
                </a:solidFill>
                <a:effectLst/>
                <a:latin typeface="+mn-lt"/>
                <a:ea typeface="+mn-ea"/>
                <a:cs typeface="+mn-cs"/>
              </a:rPr>
              <a:t>Apriori</a:t>
            </a:r>
            <a:r>
              <a:rPr lang="en-US" sz="1200" b="0" i="0" kern="1200" dirty="0">
                <a:solidFill>
                  <a:schemeClr val="tx1"/>
                </a:solidFill>
                <a:effectLst/>
                <a:latin typeface="+mn-lt"/>
                <a:ea typeface="+mn-ea"/>
                <a:cs typeface="+mn-cs"/>
              </a:rPr>
              <a:t> results where we finally have a democratic value outside of the boundary of the republican</a:t>
            </a:r>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16</a:t>
            </a:fld>
            <a:endParaRPr lang="en-US"/>
          </a:p>
        </p:txBody>
      </p:sp>
    </p:spTree>
    <p:extLst>
      <p:ext uri="{BB962C8B-B14F-4D97-AF65-F5344CB8AC3E}">
        <p14:creationId xmlns:p14="http://schemas.microsoft.com/office/powerpoint/2010/main" val="347875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is no evidence that specific emotions and sentiments can accurately predict our general health and welfare. (NB at 65% accuracy – frequency of discrete predictions for x1 from emotions)</a:t>
            </a:r>
          </a:p>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17</a:t>
            </a:fld>
            <a:endParaRPr lang="en-US"/>
          </a:p>
        </p:txBody>
      </p:sp>
    </p:spTree>
    <p:extLst>
      <p:ext uri="{BB962C8B-B14F-4D97-AF65-F5344CB8AC3E}">
        <p14:creationId xmlns:p14="http://schemas.microsoft.com/office/powerpoint/2010/main" val="43119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19</a:t>
            </a:fld>
            <a:endParaRPr lang="en-US"/>
          </a:p>
        </p:txBody>
      </p:sp>
    </p:spTree>
    <p:extLst>
      <p:ext uri="{BB962C8B-B14F-4D97-AF65-F5344CB8AC3E}">
        <p14:creationId xmlns:p14="http://schemas.microsoft.com/office/powerpoint/2010/main" val="4099060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22</a:t>
            </a:fld>
            <a:endParaRPr lang="en-US"/>
          </a:p>
        </p:txBody>
      </p:sp>
    </p:spTree>
    <p:extLst>
      <p:ext uri="{BB962C8B-B14F-4D97-AF65-F5344CB8AC3E}">
        <p14:creationId xmlns:p14="http://schemas.microsoft.com/office/powerpoint/2010/main" val="9413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And so we began designing and exploring a series of questions based on the adage…</a:t>
            </a:r>
          </a:p>
        </p:txBody>
      </p:sp>
      <p:sp>
        <p:nvSpPr>
          <p:cNvPr id="4" name="Slide Number Placeholder 3"/>
          <p:cNvSpPr>
            <a:spLocks noGrp="1"/>
          </p:cNvSpPr>
          <p:nvPr>
            <p:ph type="sldNum" sz="quarter" idx="5"/>
          </p:nvPr>
        </p:nvSpPr>
        <p:spPr/>
        <p:txBody>
          <a:bodyPr/>
          <a:lstStyle/>
          <a:p>
            <a:fld id="{1C179513-DE2F-4CF2-995E-AB24F6E3EE99}" type="slidenum">
              <a:rPr lang="en-US" smtClean="0"/>
              <a:t>2</a:t>
            </a:fld>
            <a:endParaRPr lang="en-US"/>
          </a:p>
        </p:txBody>
      </p:sp>
    </p:spTree>
    <p:extLst>
      <p:ext uri="{BB962C8B-B14F-4D97-AF65-F5344CB8AC3E}">
        <p14:creationId xmlns:p14="http://schemas.microsoft.com/office/powerpoint/2010/main" val="94022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Our first question was designed simply to recognize what they were saying </a:t>
            </a:r>
            <a:r>
              <a:rPr lang="en-US" sz="1050" dirty="0">
                <a:solidFill>
                  <a:schemeClr val="tx1">
                    <a:lumMod val="65000"/>
                    <a:lumOff val="35000"/>
                  </a:schemeClr>
                </a:solidFill>
              </a:rPr>
              <a:t>- what emotions and sentiments were being conveyed when addressing those living in their state?</a:t>
            </a:r>
            <a:endParaRPr lang="en-US" sz="1050" dirty="0"/>
          </a:p>
          <a:p>
            <a:endParaRPr lang="en-US" sz="1050" dirty="0"/>
          </a:p>
          <a:p>
            <a:r>
              <a:rPr lang="en-US" sz="1050" dirty="0"/>
              <a:t>Each year, in this case from January 2019, state Governors give an address which is a state of the state – a reflection on the past year and an outlook for the year ahead. </a:t>
            </a:r>
          </a:p>
        </p:txBody>
      </p:sp>
      <p:sp>
        <p:nvSpPr>
          <p:cNvPr id="4" name="Slide Number Placeholder 3"/>
          <p:cNvSpPr>
            <a:spLocks noGrp="1"/>
          </p:cNvSpPr>
          <p:nvPr>
            <p:ph type="sldNum" sz="quarter" idx="5"/>
          </p:nvPr>
        </p:nvSpPr>
        <p:spPr/>
        <p:txBody>
          <a:bodyPr/>
          <a:lstStyle/>
          <a:p>
            <a:fld id="{1C179513-DE2F-4CF2-995E-AB24F6E3EE99}" type="slidenum">
              <a:rPr lang="en-US" smtClean="0"/>
              <a:t>3</a:t>
            </a:fld>
            <a:endParaRPr lang="en-US"/>
          </a:p>
        </p:txBody>
      </p:sp>
    </p:spTree>
    <p:extLst>
      <p:ext uri="{BB962C8B-B14F-4D97-AF65-F5344CB8AC3E}">
        <p14:creationId xmlns:p14="http://schemas.microsoft.com/office/powerpoint/2010/main" val="149508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As you might expect given that they are politicians, the number of positive sentiments in any given speech was significantly higher than its negative sentiments (except for Governor Brian Kemp of Georgia).</a:t>
            </a:r>
          </a:p>
          <a:p>
            <a:endParaRPr lang="en-US" sz="1050" dirty="0"/>
          </a:p>
          <a:p>
            <a:r>
              <a:rPr lang="en-US" sz="1050" dirty="0"/>
              <a:t>But what is interesting about sentiments is that…</a:t>
            </a:r>
          </a:p>
        </p:txBody>
      </p:sp>
      <p:sp>
        <p:nvSpPr>
          <p:cNvPr id="4" name="Slide Number Placeholder 3"/>
          <p:cNvSpPr>
            <a:spLocks noGrp="1"/>
          </p:cNvSpPr>
          <p:nvPr>
            <p:ph type="sldNum" sz="quarter" idx="5"/>
          </p:nvPr>
        </p:nvSpPr>
        <p:spPr/>
        <p:txBody>
          <a:bodyPr/>
          <a:lstStyle/>
          <a:p>
            <a:fld id="{1C179513-DE2F-4CF2-995E-AB24F6E3EE99}" type="slidenum">
              <a:rPr lang="en-US" smtClean="0"/>
              <a:t>4</a:t>
            </a:fld>
            <a:endParaRPr lang="en-US"/>
          </a:p>
        </p:txBody>
      </p:sp>
    </p:spTree>
    <p:extLst>
      <p:ext uri="{BB962C8B-B14F-4D97-AF65-F5344CB8AC3E}">
        <p14:creationId xmlns:p14="http://schemas.microsoft.com/office/powerpoint/2010/main" val="416274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…underneath them are actual words and related emotions that create sentimental attitudes as illustrated in MD &amp; MI speeches which reflected the low and high end of positivity.</a:t>
            </a:r>
          </a:p>
          <a:p>
            <a:endParaRPr lang="en-US" sz="1050" dirty="0"/>
          </a:p>
          <a:p>
            <a:r>
              <a:rPr lang="en-US" sz="1050" dirty="0"/>
              <a:t>[TRANS]</a:t>
            </a:r>
          </a:p>
          <a:p>
            <a:r>
              <a:rPr lang="en-US" sz="1050" dirty="0"/>
              <a:t>The difference is driven by the emotions of anger and fear.</a:t>
            </a:r>
          </a:p>
        </p:txBody>
      </p:sp>
      <p:sp>
        <p:nvSpPr>
          <p:cNvPr id="4" name="Slide Number Placeholder 3"/>
          <p:cNvSpPr>
            <a:spLocks noGrp="1"/>
          </p:cNvSpPr>
          <p:nvPr>
            <p:ph type="sldNum" sz="quarter" idx="5"/>
          </p:nvPr>
        </p:nvSpPr>
        <p:spPr/>
        <p:txBody>
          <a:bodyPr/>
          <a:lstStyle/>
          <a:p>
            <a:fld id="{1C179513-DE2F-4CF2-995E-AB24F6E3EE99}" type="slidenum">
              <a:rPr lang="en-US" smtClean="0"/>
              <a:t>5</a:t>
            </a:fld>
            <a:endParaRPr lang="en-US"/>
          </a:p>
        </p:txBody>
      </p:sp>
    </p:spTree>
    <p:extLst>
      <p:ext uri="{BB962C8B-B14F-4D97-AF65-F5344CB8AC3E}">
        <p14:creationId xmlns:p14="http://schemas.microsoft.com/office/powerpoint/2010/main" val="12895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And then, finally, beyond the words, emotions, and sentiments is the reminder that our elected leaders belong to political parties. And each party appears to place emphasis on different issues that can directly impact our health and well-being at a community level.</a:t>
            </a:r>
          </a:p>
          <a:p>
            <a:endParaRPr lang="en-US" sz="1050" dirty="0"/>
          </a:p>
          <a:p>
            <a:r>
              <a:rPr lang="en-US" sz="1050" dirty="0"/>
              <a:t>This initial inquiry into what our elected leaders were saying was then coupled with our second question about how we might be feeling…(Christina)</a:t>
            </a:r>
          </a:p>
        </p:txBody>
      </p:sp>
      <p:sp>
        <p:nvSpPr>
          <p:cNvPr id="4" name="Slide Number Placeholder 3"/>
          <p:cNvSpPr>
            <a:spLocks noGrp="1"/>
          </p:cNvSpPr>
          <p:nvPr>
            <p:ph type="sldNum" sz="quarter" idx="5"/>
          </p:nvPr>
        </p:nvSpPr>
        <p:spPr/>
        <p:txBody>
          <a:bodyPr/>
          <a:lstStyle/>
          <a:p>
            <a:fld id="{1C179513-DE2F-4CF2-995E-AB24F6E3EE99}" type="slidenum">
              <a:rPr lang="en-US" smtClean="0"/>
              <a:t>6</a:t>
            </a:fld>
            <a:endParaRPr lang="en-US"/>
          </a:p>
        </p:txBody>
      </p:sp>
    </p:spTree>
    <p:extLst>
      <p:ext uri="{BB962C8B-B14F-4D97-AF65-F5344CB8AC3E}">
        <p14:creationId xmlns:p14="http://schemas.microsoft.com/office/powerpoint/2010/main" val="171311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 in areas of struggling health and well-being (OK and WV in this case) appear to focus on optimism (“opportunities, future, better, believe, absolutely, people”); versus those in more thriving areas of well-being that seem to focus on more specific growth actions (business, economy, access, development, school, expand, industry, families).</a:t>
            </a:r>
          </a:p>
        </p:txBody>
      </p:sp>
      <p:sp>
        <p:nvSpPr>
          <p:cNvPr id="4" name="Slide Number Placeholder 3"/>
          <p:cNvSpPr>
            <a:spLocks noGrp="1"/>
          </p:cNvSpPr>
          <p:nvPr>
            <p:ph type="sldNum" sz="quarter" idx="5"/>
          </p:nvPr>
        </p:nvSpPr>
        <p:spPr/>
        <p:txBody>
          <a:bodyPr/>
          <a:lstStyle/>
          <a:p>
            <a:fld id="{1C179513-DE2F-4CF2-995E-AB24F6E3EE99}" type="slidenum">
              <a:rPr lang="en-US" smtClean="0"/>
              <a:t>10</a:t>
            </a:fld>
            <a:endParaRPr lang="en-US"/>
          </a:p>
        </p:txBody>
      </p:sp>
    </p:spTree>
    <p:extLst>
      <p:ext uri="{BB962C8B-B14F-4D97-AF65-F5344CB8AC3E}">
        <p14:creationId xmlns:p14="http://schemas.microsoft.com/office/powerpoint/2010/main" val="203716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50" kern="1200" dirty="0">
                <a:solidFill>
                  <a:schemeClr val="tx1"/>
                </a:solidFill>
                <a:effectLst/>
                <a:latin typeface="+mn-lt"/>
                <a:ea typeface="+mn-ea"/>
                <a:cs typeface="+mn-cs"/>
              </a:rPr>
              <a:t>(Plot 1) Significance of each cluster</a:t>
            </a:r>
          </a:p>
          <a:p>
            <a:pPr marL="171450" lvl="0" indent="-171450">
              <a:buFont typeface="Arial" panose="020B0604020202020204" pitchFamily="34" charset="0"/>
              <a:buChar char="•"/>
            </a:pPr>
            <a:r>
              <a:rPr lang="en-US" sz="1050" kern="1200" dirty="0">
                <a:solidFill>
                  <a:schemeClr val="tx1"/>
                </a:solidFill>
                <a:effectLst/>
                <a:latin typeface="+mn-lt"/>
                <a:ea typeface="+mn-ea"/>
                <a:cs typeface="+mn-cs"/>
              </a:rPr>
              <a:t>General shape (outliers and centroids)</a:t>
            </a:r>
          </a:p>
          <a:p>
            <a:pPr marL="171450" lvl="0" indent="-171450">
              <a:buFont typeface="Arial" panose="020B0604020202020204" pitchFamily="34" charset="0"/>
              <a:buChar char="•"/>
            </a:pPr>
            <a:r>
              <a:rPr lang="en-US" sz="1050" kern="1200" dirty="0">
                <a:solidFill>
                  <a:schemeClr val="tx1"/>
                </a:solidFill>
                <a:effectLst/>
                <a:latin typeface="+mn-lt"/>
                <a:ea typeface="+mn-ea"/>
                <a:cs typeface="+mn-cs"/>
              </a:rPr>
              <a:t>Variables involved in the clustering</a:t>
            </a:r>
          </a:p>
          <a:p>
            <a:pPr lvl="0"/>
            <a:endParaRPr lang="en-US" sz="1050" kern="1200" dirty="0">
              <a:solidFill>
                <a:schemeClr val="tx1"/>
              </a:solidFill>
              <a:effectLst/>
              <a:latin typeface="+mn-lt"/>
              <a:ea typeface="+mn-ea"/>
              <a:cs typeface="+mn-cs"/>
            </a:endParaRPr>
          </a:p>
          <a:p>
            <a:pPr lvl="0"/>
            <a:r>
              <a:rPr lang="en-US" sz="1050" kern="1200" dirty="0">
                <a:solidFill>
                  <a:schemeClr val="tx1"/>
                </a:solidFill>
                <a:effectLst/>
                <a:latin typeface="+mn-lt"/>
                <a:ea typeface="+mn-ea"/>
                <a:cs typeface="+mn-cs"/>
              </a:rPr>
              <a:t>(DT) </a:t>
            </a:r>
            <a:r>
              <a:rPr lang="en-US" sz="1200" kern="1200" dirty="0">
                <a:solidFill>
                  <a:schemeClr val="tx1"/>
                </a:solidFill>
                <a:effectLst/>
                <a:latin typeface="+mn-lt"/>
                <a:ea typeface="+mn-ea"/>
                <a:cs typeface="+mn-cs"/>
              </a:rPr>
              <a:t>Key Variables involved in classifying states political affiliation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Defining each criterion and the consequence of fulling the conditions (a state is classified republican if the overall ‘trust’ of a governors speech occurs more than 21% of the time, for example) </a:t>
            </a:r>
          </a:p>
          <a:p>
            <a:pPr lvl="0"/>
            <a:endParaRPr lang="en-US" sz="105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12</a:t>
            </a:fld>
            <a:endParaRPr lang="en-US"/>
          </a:p>
        </p:txBody>
      </p:sp>
    </p:spTree>
    <p:extLst>
      <p:ext uri="{BB962C8B-B14F-4D97-AF65-F5344CB8AC3E}">
        <p14:creationId xmlns:p14="http://schemas.microsoft.com/office/powerpoint/2010/main" val="198720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50" kern="1200" dirty="0">
                <a:solidFill>
                  <a:schemeClr val="tx1"/>
                </a:solidFill>
                <a:effectLst/>
                <a:latin typeface="+mn-lt"/>
                <a:ea typeface="+mn-ea"/>
                <a:cs typeface="+mn-cs"/>
              </a:rPr>
              <a:t>Previous cluster plot</a:t>
            </a:r>
          </a:p>
          <a:p>
            <a:pPr marL="171450" lvl="0" indent="-171450">
              <a:buFont typeface="Arial" panose="020B0604020202020204" pitchFamily="34" charset="0"/>
              <a:buChar char="•"/>
            </a:pPr>
            <a:r>
              <a:rPr lang="en-US" sz="1050" kern="1200" dirty="0">
                <a:solidFill>
                  <a:schemeClr val="tx1"/>
                </a:solidFill>
                <a:effectLst/>
                <a:latin typeface="+mn-lt"/>
                <a:ea typeface="+mn-ea"/>
                <a:cs typeface="+mn-cs"/>
              </a:rPr>
              <a:t>Only including the key variables/emotions: trust and negativity</a:t>
            </a:r>
          </a:p>
          <a:p>
            <a:pPr marL="171450" lvl="0" indent="-171450">
              <a:buFont typeface="Arial" panose="020B0604020202020204" pitchFamily="34" charset="0"/>
              <a:buChar char="•"/>
            </a:pPr>
            <a:r>
              <a:rPr lang="en-US" sz="1050" kern="1200" dirty="0">
                <a:solidFill>
                  <a:schemeClr val="tx1"/>
                </a:solidFill>
                <a:effectLst/>
                <a:latin typeface="+mn-lt"/>
                <a:ea typeface="+mn-ea"/>
                <a:cs typeface="+mn-cs"/>
              </a:rPr>
              <a:t>Mention significance of emotions and their role in classifying political parties</a:t>
            </a:r>
          </a:p>
          <a:p>
            <a:endParaRPr lang="en-US" dirty="0"/>
          </a:p>
        </p:txBody>
      </p:sp>
      <p:sp>
        <p:nvSpPr>
          <p:cNvPr id="4" name="Slide Number Placeholder 3"/>
          <p:cNvSpPr>
            <a:spLocks noGrp="1"/>
          </p:cNvSpPr>
          <p:nvPr>
            <p:ph type="sldNum" sz="quarter" idx="5"/>
          </p:nvPr>
        </p:nvSpPr>
        <p:spPr/>
        <p:txBody>
          <a:bodyPr/>
          <a:lstStyle/>
          <a:p>
            <a:fld id="{1C179513-DE2F-4CF2-995E-AB24F6E3EE99}" type="slidenum">
              <a:rPr lang="en-US" smtClean="0"/>
              <a:t>13</a:t>
            </a:fld>
            <a:endParaRPr lang="en-US"/>
          </a:p>
        </p:txBody>
      </p:sp>
    </p:spTree>
    <p:extLst>
      <p:ext uri="{BB962C8B-B14F-4D97-AF65-F5344CB8AC3E}">
        <p14:creationId xmlns:p14="http://schemas.microsoft.com/office/powerpoint/2010/main" val="64317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3/11/2020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3/11/2020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8" cy="3686015"/>
          </a:xfrm>
        </p:spPr>
        <p:txBody>
          <a:bodyPr>
            <a:normAutofit/>
          </a:bodyPr>
          <a:lstStyle/>
          <a:p>
            <a:r>
              <a:rPr lang="en-US" sz="4800" dirty="0"/>
              <a:t>How Your Health May Be Related to </a:t>
            </a:r>
            <a:br>
              <a:rPr lang="en-US" sz="4800" dirty="0"/>
            </a:br>
            <a:r>
              <a:rPr lang="en-US" sz="4800" dirty="0"/>
              <a:t>What Your Governor Says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70000" lnSpcReduction="20000"/>
          </a:bodyPr>
          <a:lstStyle/>
          <a:p>
            <a:r>
              <a:rPr lang="en-US" b="1" dirty="0">
                <a:solidFill>
                  <a:schemeClr val="tx1">
                    <a:lumMod val="65000"/>
                    <a:lumOff val="35000"/>
                  </a:schemeClr>
                </a:solidFill>
              </a:rPr>
              <a:t>Exploring relationships between indicators and social determinants of health, and the emotional sentiments of elected leaders</a:t>
            </a:r>
            <a:endParaRPr lang="en-US" dirty="0">
              <a:solidFill>
                <a:schemeClr val="tx1">
                  <a:lumMod val="65000"/>
                  <a:lumOff val="3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age6.jpg" descr="Placeholder image">
            <a:extLst>
              <a:ext uri="{FF2B5EF4-FFF2-40B4-BE49-F238E27FC236}">
                <a16:creationId xmlns:a16="http://schemas.microsoft.com/office/drawing/2014/main" id="{D344C787-42BB-40CD-8B32-32BC9BEB2734}"/>
              </a:ext>
            </a:extLst>
          </p:cNvPr>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15732" r="34012"/>
          <a:stretch/>
        </p:blipFill>
        <p:spPr>
          <a:xfrm>
            <a:off x="0" y="0"/>
            <a:ext cx="4656852" cy="6857990"/>
          </a:xfrm>
          <a:prstGeom prst="rect">
            <a:avLst/>
          </a:prstGeom>
          <a:ln/>
        </p:spPr>
      </p:pic>
      <p:pic>
        <p:nvPicPr>
          <p:cNvPr id="9" name="image4.png">
            <a:extLst>
              <a:ext uri="{FF2B5EF4-FFF2-40B4-BE49-F238E27FC236}">
                <a16:creationId xmlns:a16="http://schemas.microsoft.com/office/drawing/2014/main" id="{A81A3435-C4C9-4497-AACB-3E4C6F558D02}"/>
              </a:ext>
            </a:extLst>
          </p:cNvPr>
          <p:cNvPicPr/>
          <p:nvPr/>
        </p:nvPicPr>
        <p:blipFill>
          <a:blip r:embed="rId6"/>
          <a:srcRect/>
          <a:stretch>
            <a:fillRect/>
          </a:stretch>
        </p:blipFill>
        <p:spPr>
          <a:xfrm>
            <a:off x="406254" y="5863345"/>
            <a:ext cx="775970" cy="775970"/>
          </a:xfrm>
          <a:prstGeom prst="rect">
            <a:avLst/>
          </a:prstGeom>
          <a:ln/>
        </p:spPr>
      </p:pic>
      <p:sp>
        <p:nvSpPr>
          <p:cNvPr id="4" name="TextBox 3">
            <a:extLst>
              <a:ext uri="{FF2B5EF4-FFF2-40B4-BE49-F238E27FC236}">
                <a16:creationId xmlns:a16="http://schemas.microsoft.com/office/drawing/2014/main" id="{D9C70510-A77A-4D6E-84E1-F31BA3939A7A}"/>
              </a:ext>
            </a:extLst>
          </p:cNvPr>
          <p:cNvSpPr txBox="1"/>
          <p:nvPr/>
        </p:nvSpPr>
        <p:spPr>
          <a:xfrm>
            <a:off x="5289753" y="6124372"/>
            <a:ext cx="6115318" cy="253916"/>
          </a:xfrm>
          <a:prstGeom prst="rect">
            <a:avLst/>
          </a:prstGeom>
          <a:noFill/>
        </p:spPr>
        <p:txBody>
          <a:bodyPr wrap="square" rtlCol="0">
            <a:spAutoFit/>
          </a:bodyPr>
          <a:lstStyle/>
          <a:p>
            <a:r>
              <a:rPr lang="en-US" sz="1050" b="1" dirty="0">
                <a:solidFill>
                  <a:schemeClr val="tx1">
                    <a:lumMod val="65000"/>
                    <a:lumOff val="35000"/>
                  </a:schemeClr>
                </a:solidFill>
                <a:latin typeface="Calibri Light" panose="020F0302020204030204" pitchFamily="34" charset="0"/>
                <a:cs typeface="Calibri Light" panose="020F0302020204030204" pitchFamily="34" charset="0"/>
              </a:rPr>
              <a:t>IST 707 Data Analytics</a:t>
            </a:r>
            <a:r>
              <a:rPr lang="en-US" sz="1050" dirty="0">
                <a:solidFill>
                  <a:schemeClr val="tx1">
                    <a:lumMod val="65000"/>
                    <a:lumOff val="35000"/>
                  </a:schemeClr>
                </a:solidFill>
                <a:latin typeface="Calibri Light" panose="020F0302020204030204" pitchFamily="34" charset="0"/>
                <a:cs typeface="Calibri Light" panose="020F0302020204030204" pitchFamily="34" charset="0"/>
              </a:rPr>
              <a:t>: John </a:t>
            </a:r>
            <a:r>
              <a:rPr lang="en-US" sz="1050" dirty="0" err="1">
                <a:solidFill>
                  <a:schemeClr val="tx1">
                    <a:lumMod val="65000"/>
                    <a:lumOff val="35000"/>
                  </a:schemeClr>
                </a:solidFill>
                <a:latin typeface="Calibri Light" panose="020F0302020204030204" pitchFamily="34" charset="0"/>
                <a:cs typeface="Calibri Light" panose="020F0302020204030204" pitchFamily="34" charset="0"/>
              </a:rPr>
              <a:t>Christman</a:t>
            </a:r>
            <a:r>
              <a:rPr lang="en-US" sz="1050" dirty="0">
                <a:solidFill>
                  <a:schemeClr val="tx1">
                    <a:lumMod val="65000"/>
                    <a:lumOff val="35000"/>
                  </a:schemeClr>
                </a:solidFill>
                <a:latin typeface="Calibri Light" panose="020F0302020204030204" pitchFamily="34" charset="0"/>
                <a:cs typeface="Calibri Light" panose="020F0302020204030204" pitchFamily="34" charset="0"/>
              </a:rPr>
              <a:t>, Christina DaSilva , Christopher Hart, </a:t>
            </a:r>
            <a:r>
              <a:rPr lang="en-US" sz="1050">
                <a:solidFill>
                  <a:schemeClr val="tx1">
                    <a:lumMod val="65000"/>
                    <a:lumOff val="35000"/>
                  </a:schemeClr>
                </a:solidFill>
                <a:latin typeface="Calibri Light" panose="020F0302020204030204" pitchFamily="34" charset="0"/>
                <a:cs typeface="Calibri Light" panose="020F0302020204030204" pitchFamily="34" charset="0"/>
              </a:rPr>
              <a:t>Jorge Martinez</a:t>
            </a:r>
            <a:endParaRPr lang="en-US" sz="1050" dirty="0">
              <a:solidFill>
                <a:schemeClr val="tx1">
                  <a:lumMod val="65000"/>
                  <a:lumOff val="3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181982" y="614096"/>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The </a:t>
            </a:r>
            <a:r>
              <a:rPr lang="en-US" sz="1400" dirty="0">
                <a:solidFill>
                  <a:schemeClr val="accent6">
                    <a:lumMod val="75000"/>
                  </a:schemeClr>
                </a:solidFill>
              </a:rPr>
              <a:t>Words</a:t>
            </a:r>
            <a:r>
              <a:rPr lang="en-US" sz="1400" dirty="0">
                <a:solidFill>
                  <a:schemeClr val="tx1">
                    <a:lumMod val="65000"/>
                    <a:lumOff val="35000"/>
                  </a:schemeClr>
                </a:solidFill>
              </a:rPr>
              <a:t> of Oklahoma</a:t>
            </a:r>
          </a:p>
        </p:txBody>
      </p:sp>
      <p:sp>
        <p:nvSpPr>
          <p:cNvPr id="10" name="Content Placeholder 2">
            <a:extLst>
              <a:ext uri="{FF2B5EF4-FFF2-40B4-BE49-F238E27FC236}">
                <a16:creationId xmlns:a16="http://schemas.microsoft.com/office/drawing/2014/main" id="{C699717E-EEB4-4547-A768-4F128B990AC4}"/>
              </a:ext>
            </a:extLst>
          </p:cNvPr>
          <p:cNvSpPr txBox="1">
            <a:spLocks/>
          </p:cNvSpPr>
          <p:nvPr/>
        </p:nvSpPr>
        <p:spPr>
          <a:xfrm>
            <a:off x="6260052" y="614097"/>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The </a:t>
            </a:r>
            <a:r>
              <a:rPr lang="en-US" sz="1400" dirty="0">
                <a:solidFill>
                  <a:schemeClr val="accent6">
                    <a:lumMod val="75000"/>
                  </a:schemeClr>
                </a:solidFill>
              </a:rPr>
              <a:t>Words</a:t>
            </a:r>
            <a:r>
              <a:rPr lang="en-US" sz="1400" dirty="0">
                <a:solidFill>
                  <a:schemeClr val="tx1">
                    <a:lumMod val="65000"/>
                    <a:lumOff val="35000"/>
                  </a:schemeClr>
                </a:solidFill>
              </a:rPr>
              <a:t> of West Virginia</a:t>
            </a:r>
          </a:p>
        </p:txBody>
      </p:sp>
      <p:pic>
        <p:nvPicPr>
          <p:cNvPr id="4" name="Picture 3">
            <a:extLst>
              <a:ext uri="{FF2B5EF4-FFF2-40B4-BE49-F238E27FC236}">
                <a16:creationId xmlns:a16="http://schemas.microsoft.com/office/drawing/2014/main" id="{FC7E0CB9-D4E5-4874-81E1-57563AA6E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31" y="1180264"/>
            <a:ext cx="5774169" cy="3591251"/>
          </a:xfrm>
          <a:prstGeom prst="rect">
            <a:avLst/>
          </a:prstGeom>
        </p:spPr>
      </p:pic>
      <p:pic>
        <p:nvPicPr>
          <p:cNvPr id="7" name="Picture 6">
            <a:extLst>
              <a:ext uri="{FF2B5EF4-FFF2-40B4-BE49-F238E27FC236}">
                <a16:creationId xmlns:a16="http://schemas.microsoft.com/office/drawing/2014/main" id="{D984A33A-4806-4DE9-A46B-29D56DCB6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052" y="1175073"/>
            <a:ext cx="5774169" cy="3596442"/>
          </a:xfrm>
          <a:prstGeom prst="rect">
            <a:avLst/>
          </a:prstGeom>
        </p:spPr>
      </p:pic>
      <p:sp>
        <p:nvSpPr>
          <p:cNvPr id="11" name="Content Placeholder 2">
            <a:extLst>
              <a:ext uri="{FF2B5EF4-FFF2-40B4-BE49-F238E27FC236}">
                <a16:creationId xmlns:a16="http://schemas.microsoft.com/office/drawing/2014/main" id="{069C3ED5-5E6D-42CC-9AD3-0029412708CB}"/>
              </a:ext>
            </a:extLst>
          </p:cNvPr>
          <p:cNvSpPr txBox="1">
            <a:spLocks/>
          </p:cNvSpPr>
          <p:nvPr/>
        </p:nvSpPr>
        <p:spPr>
          <a:xfrm>
            <a:off x="181981" y="5828284"/>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The </a:t>
            </a:r>
            <a:r>
              <a:rPr lang="en-US" sz="1400" dirty="0">
                <a:solidFill>
                  <a:schemeClr val="accent2">
                    <a:lumMod val="75000"/>
                  </a:schemeClr>
                </a:solidFill>
              </a:rPr>
              <a:t>Words</a:t>
            </a:r>
            <a:r>
              <a:rPr lang="en-US" sz="1400" dirty="0">
                <a:solidFill>
                  <a:schemeClr val="tx1">
                    <a:lumMod val="65000"/>
                    <a:lumOff val="35000"/>
                  </a:schemeClr>
                </a:solidFill>
              </a:rPr>
              <a:t> of South Dakota</a:t>
            </a:r>
          </a:p>
        </p:txBody>
      </p:sp>
      <p:pic>
        <p:nvPicPr>
          <p:cNvPr id="13" name="Picture 12">
            <a:extLst>
              <a:ext uri="{FF2B5EF4-FFF2-40B4-BE49-F238E27FC236}">
                <a16:creationId xmlns:a16="http://schemas.microsoft.com/office/drawing/2014/main" id="{DD05BFCA-3A26-4453-95E0-7689FA38142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1831" y="1175073"/>
            <a:ext cx="5774169" cy="3591251"/>
          </a:xfrm>
          <a:prstGeom prst="rect">
            <a:avLst/>
          </a:prstGeom>
        </p:spPr>
      </p:pic>
      <p:pic>
        <p:nvPicPr>
          <p:cNvPr id="14" name="Picture 13">
            <a:extLst>
              <a:ext uri="{FF2B5EF4-FFF2-40B4-BE49-F238E27FC236}">
                <a16:creationId xmlns:a16="http://schemas.microsoft.com/office/drawing/2014/main" id="{293EB560-57F2-44D9-87B8-E8467A45DF5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60051" y="1175073"/>
            <a:ext cx="5774169" cy="3596442"/>
          </a:xfrm>
          <a:prstGeom prst="rect">
            <a:avLst/>
          </a:prstGeom>
        </p:spPr>
      </p:pic>
      <p:pic>
        <p:nvPicPr>
          <p:cNvPr id="9" name="Picture 8">
            <a:extLst>
              <a:ext uri="{FF2B5EF4-FFF2-40B4-BE49-F238E27FC236}">
                <a16:creationId xmlns:a16="http://schemas.microsoft.com/office/drawing/2014/main" id="{B9079722-DF5B-4A04-924B-6E2CFE657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601" y="1981301"/>
            <a:ext cx="6506899" cy="4054792"/>
          </a:xfrm>
          <a:prstGeom prst="rect">
            <a:avLst/>
          </a:prstGeom>
          <a:ln w="19050">
            <a:solidFill>
              <a:schemeClr val="accent2">
                <a:lumMod val="75000"/>
              </a:schemeClr>
            </a:solidFill>
          </a:ln>
        </p:spPr>
      </p:pic>
    </p:spTree>
    <p:extLst>
      <p:ext uri="{BB962C8B-B14F-4D97-AF65-F5344CB8AC3E}">
        <p14:creationId xmlns:p14="http://schemas.microsoft.com/office/powerpoint/2010/main" val="94373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The sentiments of political parties.</a:t>
            </a:r>
          </a:p>
        </p:txBody>
      </p:sp>
      <p:sp>
        <p:nvSpPr>
          <p:cNvPr id="3" name="Content Placeholder 2">
            <a:extLst>
              <a:ext uri="{FF2B5EF4-FFF2-40B4-BE49-F238E27FC236}">
                <a16:creationId xmlns:a16="http://schemas.microsoft.com/office/drawing/2014/main" id="{0B63F364-2B36-43DA-81D8-0A30EB282920}"/>
              </a:ext>
            </a:extLst>
          </p:cNvPr>
          <p:cNvSpPr>
            <a:spLocks noGrp="1"/>
          </p:cNvSpPr>
          <p:nvPr>
            <p:ph idx="1"/>
          </p:nvPr>
        </p:nvSpPr>
        <p:spPr>
          <a:xfrm>
            <a:off x="1097280" y="2108201"/>
            <a:ext cx="4046220" cy="3760891"/>
          </a:xfrm>
        </p:spPr>
        <p:txBody>
          <a:bodyPr/>
          <a:lstStyle/>
          <a:p>
            <a:r>
              <a:rPr lang="en-US" dirty="0">
                <a:solidFill>
                  <a:schemeClr val="tx1">
                    <a:lumMod val="65000"/>
                    <a:lumOff val="35000"/>
                  </a:schemeClr>
                </a:solidFill>
              </a:rPr>
              <a:t>Do political party positions, as expressed through their words, elicit certain emotions that may have an impact on our health and well-being?</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2"/>
          <a:srcRect/>
          <a:stretch>
            <a:fillRect/>
          </a:stretch>
        </p:blipFill>
        <p:spPr>
          <a:xfrm>
            <a:off x="10767695" y="5592270"/>
            <a:ext cx="775970" cy="775970"/>
          </a:xfrm>
          <a:prstGeom prst="rect">
            <a:avLst/>
          </a:prstGeom>
          <a:ln/>
        </p:spPr>
      </p:pic>
      <p:sp>
        <p:nvSpPr>
          <p:cNvPr id="9" name="Oval 8">
            <a:extLst>
              <a:ext uri="{FF2B5EF4-FFF2-40B4-BE49-F238E27FC236}">
                <a16:creationId xmlns:a16="http://schemas.microsoft.com/office/drawing/2014/main" id="{3419760D-FA6E-42CE-865F-1D70C3F91371}"/>
              </a:ext>
            </a:extLst>
          </p:cNvPr>
          <p:cNvSpPr/>
          <p:nvPr/>
        </p:nvSpPr>
        <p:spPr>
          <a:xfrm>
            <a:off x="12435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114C-74A5-44C5-BB2B-36B79145A5BD}"/>
              </a:ext>
            </a:extLst>
          </p:cNvPr>
          <p:cNvSpPr/>
          <p:nvPr/>
        </p:nvSpPr>
        <p:spPr>
          <a:xfrm>
            <a:off x="3038094" y="3864864"/>
            <a:ext cx="560832" cy="512064"/>
          </a:xfrm>
          <a:prstGeom prst="ellipse">
            <a:avLst/>
          </a:prstGeom>
          <a:no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368421-0F38-428F-A46A-C1C7C1B18C85}"/>
              </a:ext>
            </a:extLst>
          </p:cNvPr>
          <p:cNvSpPr/>
          <p:nvPr/>
        </p:nvSpPr>
        <p:spPr>
          <a:xfrm>
            <a:off x="4828472"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2F27A61-F276-4AEA-BE10-4CA0977FBD12}"/>
              </a:ext>
            </a:extLst>
          </p:cNvPr>
          <p:cNvSpPr/>
          <p:nvPr/>
        </p:nvSpPr>
        <p:spPr>
          <a:xfrm>
            <a:off x="6618850" y="3864864"/>
            <a:ext cx="560832" cy="51206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67ABBD-1240-44AB-A994-E7BC470725CB}"/>
              </a:ext>
            </a:extLst>
          </p:cNvPr>
          <p:cNvSpPr/>
          <p:nvPr/>
        </p:nvSpPr>
        <p:spPr>
          <a:xfrm>
            <a:off x="84098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B1208AC-7C47-45B2-BD77-6770147A5122}"/>
              </a:ext>
            </a:extLst>
          </p:cNvPr>
          <p:cNvSpPr/>
          <p:nvPr/>
        </p:nvSpPr>
        <p:spPr>
          <a:xfrm>
            <a:off x="10200918" y="3913632"/>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D280502-0A9B-4053-BF4E-67519640B9DE}"/>
              </a:ext>
            </a:extLst>
          </p:cNvPr>
          <p:cNvCxnSpPr>
            <a:stCxn id="9" idx="6"/>
            <a:endCxn id="10" idx="2"/>
          </p:cNvCxnSpPr>
          <p:nvPr/>
        </p:nvCxnSpPr>
        <p:spPr>
          <a:xfrm>
            <a:off x="1804416" y="4120896"/>
            <a:ext cx="1233678"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3EEEF8-6B1A-437A-8EAB-362AE78413CE}"/>
              </a:ext>
            </a:extLst>
          </p:cNvPr>
          <p:cNvCxnSpPr>
            <a:cxnSpLocks/>
            <a:stCxn id="10" idx="6"/>
            <a:endCxn id="11" idx="2"/>
          </p:cNvCxnSpPr>
          <p:nvPr/>
        </p:nvCxnSpPr>
        <p:spPr>
          <a:xfrm>
            <a:off x="3598926"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5A7C18-22F8-4626-84CD-1C51FB56736A}"/>
              </a:ext>
            </a:extLst>
          </p:cNvPr>
          <p:cNvCxnSpPr>
            <a:cxnSpLocks/>
            <a:stCxn id="11" idx="6"/>
            <a:endCxn id="12" idx="2"/>
          </p:cNvCxnSpPr>
          <p:nvPr/>
        </p:nvCxnSpPr>
        <p:spPr>
          <a:xfrm>
            <a:off x="5389304"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1FF14B-BC65-4B65-9B62-10D043F26FAC}"/>
              </a:ext>
            </a:extLst>
          </p:cNvPr>
          <p:cNvCxnSpPr>
            <a:cxnSpLocks/>
            <a:stCxn id="12" idx="6"/>
            <a:endCxn id="13" idx="2"/>
          </p:cNvCxnSpPr>
          <p:nvPr/>
        </p:nvCxnSpPr>
        <p:spPr>
          <a:xfrm>
            <a:off x="7179682"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55183E-BA09-4DF3-B64F-2A5C6C5A27DB}"/>
              </a:ext>
            </a:extLst>
          </p:cNvPr>
          <p:cNvCxnSpPr>
            <a:cxnSpLocks/>
          </p:cNvCxnSpPr>
          <p:nvPr/>
        </p:nvCxnSpPr>
        <p:spPr>
          <a:xfrm>
            <a:off x="8976661"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321831" y="614098"/>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Political Affiliation Classified by Emotion</a:t>
            </a:r>
          </a:p>
        </p:txBody>
      </p:sp>
      <p:sp>
        <p:nvSpPr>
          <p:cNvPr id="19" name="Content Placeholder 2">
            <a:extLst>
              <a:ext uri="{FF2B5EF4-FFF2-40B4-BE49-F238E27FC236}">
                <a16:creationId xmlns:a16="http://schemas.microsoft.com/office/drawing/2014/main" id="{50D8335E-07EA-4372-A9C1-67E94990706A}"/>
              </a:ext>
            </a:extLst>
          </p:cNvPr>
          <p:cNvSpPr txBox="1">
            <a:spLocks/>
          </p:cNvSpPr>
          <p:nvPr/>
        </p:nvSpPr>
        <p:spPr>
          <a:xfrm>
            <a:off x="6096000" y="614097"/>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Emotion and Sentiment that Signal State Political Affiliation</a:t>
            </a:r>
          </a:p>
        </p:txBody>
      </p:sp>
      <p:pic>
        <p:nvPicPr>
          <p:cNvPr id="10" name="Picture 9">
            <a:extLst>
              <a:ext uri="{FF2B5EF4-FFF2-40B4-BE49-F238E27FC236}">
                <a16:creationId xmlns:a16="http://schemas.microsoft.com/office/drawing/2014/main" id="{559380F1-BC05-44C0-ADAE-E34AED6A6C60}"/>
              </a:ext>
            </a:extLst>
          </p:cNvPr>
          <p:cNvPicPr/>
          <p:nvPr/>
        </p:nvPicPr>
        <p:blipFill>
          <a:blip r:embed="rId3"/>
          <a:stretch>
            <a:fillRect/>
          </a:stretch>
        </p:blipFill>
        <p:spPr>
          <a:xfrm>
            <a:off x="321831" y="1133538"/>
            <a:ext cx="5943600" cy="4267835"/>
          </a:xfrm>
          <a:prstGeom prst="rect">
            <a:avLst/>
          </a:prstGeom>
        </p:spPr>
      </p:pic>
      <p:pic>
        <p:nvPicPr>
          <p:cNvPr id="11" name="Picture 10">
            <a:extLst>
              <a:ext uri="{FF2B5EF4-FFF2-40B4-BE49-F238E27FC236}">
                <a16:creationId xmlns:a16="http://schemas.microsoft.com/office/drawing/2014/main" id="{07280FE0-FBFF-41D2-9B6A-292A737DADB6}"/>
              </a:ext>
            </a:extLst>
          </p:cNvPr>
          <p:cNvPicPr/>
          <p:nvPr/>
        </p:nvPicPr>
        <p:blipFill>
          <a:blip r:embed="rId4"/>
          <a:stretch>
            <a:fillRect/>
          </a:stretch>
        </p:blipFill>
        <p:spPr>
          <a:xfrm>
            <a:off x="6096000" y="1311645"/>
            <a:ext cx="5438887" cy="3911619"/>
          </a:xfrm>
          <a:prstGeom prst="rect">
            <a:avLst/>
          </a:prstGeom>
        </p:spPr>
      </p:pic>
      <p:sp>
        <p:nvSpPr>
          <p:cNvPr id="2" name="TextBox 1">
            <a:extLst>
              <a:ext uri="{FF2B5EF4-FFF2-40B4-BE49-F238E27FC236}">
                <a16:creationId xmlns:a16="http://schemas.microsoft.com/office/drawing/2014/main" id="{1D06E07D-EAD5-487A-A771-1F9E78527BEC}"/>
              </a:ext>
            </a:extLst>
          </p:cNvPr>
          <p:cNvSpPr txBox="1"/>
          <p:nvPr/>
        </p:nvSpPr>
        <p:spPr>
          <a:xfrm>
            <a:off x="6265431" y="5223264"/>
            <a:ext cx="5408234" cy="830997"/>
          </a:xfrm>
          <a:prstGeom prst="rect">
            <a:avLst/>
          </a:prstGeom>
          <a:noFill/>
        </p:spPr>
        <p:txBody>
          <a:bodyPr wrap="square" rtlCol="0">
            <a:spAutoFit/>
          </a:bodyPr>
          <a:lstStyle/>
          <a:p>
            <a:r>
              <a:rPr lang="en-US" sz="1200" i="1" dirty="0">
                <a:latin typeface="+mj-lt"/>
              </a:rPr>
              <a:t>"</a:t>
            </a:r>
            <a:r>
              <a:rPr lang="en-US" sz="1200" b="1" i="1" dirty="0">
                <a:latin typeface="+mj-lt"/>
              </a:rPr>
              <a:t>Emotion</a:t>
            </a:r>
            <a:r>
              <a:rPr lang="en-US" sz="1200" i="1" dirty="0">
                <a:latin typeface="+mj-lt"/>
              </a:rPr>
              <a:t> refers to a complex psychological state such as happiness, anger, jealousy, grief, etc. </a:t>
            </a:r>
            <a:r>
              <a:rPr lang="en-US" sz="1200" b="1" i="1" dirty="0">
                <a:latin typeface="+mj-lt"/>
              </a:rPr>
              <a:t>Sentiment</a:t>
            </a:r>
            <a:r>
              <a:rPr lang="en-US" sz="1200" i="1" dirty="0">
                <a:latin typeface="+mj-lt"/>
              </a:rPr>
              <a:t>, on the other hand, can be defined as a mental attitude that is created through the existence of the emotion."</a:t>
            </a:r>
          </a:p>
        </p:txBody>
      </p:sp>
    </p:spTree>
    <p:extLst>
      <p:ext uri="{BB962C8B-B14F-4D97-AF65-F5344CB8AC3E}">
        <p14:creationId xmlns:p14="http://schemas.microsoft.com/office/powerpoint/2010/main" val="135687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1447F4-FD81-4251-8E37-AFABFD95839D}"/>
              </a:ext>
            </a:extLst>
          </p:cNvPr>
          <p:cNvPicPr/>
          <p:nvPr/>
        </p:nvPicPr>
        <p:blipFill>
          <a:blip r:embed="rId3"/>
          <a:stretch>
            <a:fillRect/>
          </a:stretch>
        </p:blipFill>
        <p:spPr>
          <a:xfrm>
            <a:off x="337969" y="348408"/>
            <a:ext cx="7257791" cy="5675873"/>
          </a:xfrm>
          <a:prstGeom prst="rect">
            <a:avLst/>
          </a:prstGeom>
        </p:spPr>
      </p:pic>
      <p:sp>
        <p:nvSpPr>
          <p:cNvPr id="7" name="Content Placeholder 2">
            <a:extLst>
              <a:ext uri="{FF2B5EF4-FFF2-40B4-BE49-F238E27FC236}">
                <a16:creationId xmlns:a16="http://schemas.microsoft.com/office/drawing/2014/main" id="{C807D73F-187C-4B38-B9BE-22ECA1CA144E}"/>
              </a:ext>
            </a:extLst>
          </p:cNvPr>
          <p:cNvSpPr txBox="1">
            <a:spLocks/>
          </p:cNvSpPr>
          <p:nvPr/>
        </p:nvSpPr>
        <p:spPr>
          <a:xfrm>
            <a:off x="7595760" y="2216737"/>
            <a:ext cx="3431545" cy="242452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lumMod val="65000"/>
                    <a:lumOff val="35000"/>
                  </a:schemeClr>
                </a:solidFill>
              </a:rPr>
              <a:t>Measures of </a:t>
            </a:r>
            <a:r>
              <a:rPr lang="en-US" dirty="0">
                <a:solidFill>
                  <a:schemeClr val="accent3">
                    <a:lumMod val="75000"/>
                  </a:schemeClr>
                </a:solidFill>
              </a:rPr>
              <a:t>Trust and Negativity </a:t>
            </a:r>
            <a:r>
              <a:rPr lang="en-US" dirty="0">
                <a:solidFill>
                  <a:schemeClr val="tx1">
                    <a:lumMod val="65000"/>
                    <a:lumOff val="35000"/>
                  </a:schemeClr>
                </a:solidFill>
              </a:rPr>
              <a:t>in a political speech can applied differently by political parties and signal a general outlook for the state—a key contributor to personal well-being.</a:t>
            </a:r>
            <a:endParaRPr lang="en-US" dirty="0">
              <a:solidFill>
                <a:schemeClr val="accent3">
                  <a:lumMod val="75000"/>
                </a:schemeClr>
              </a:solidFill>
            </a:endParaRPr>
          </a:p>
        </p:txBody>
      </p:sp>
    </p:spTree>
    <p:extLst>
      <p:ext uri="{BB962C8B-B14F-4D97-AF65-F5344CB8AC3E}">
        <p14:creationId xmlns:p14="http://schemas.microsoft.com/office/powerpoint/2010/main" val="378671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Our health and leader emotions.</a:t>
            </a:r>
          </a:p>
        </p:txBody>
      </p:sp>
      <p:sp>
        <p:nvSpPr>
          <p:cNvPr id="3" name="Content Placeholder 2">
            <a:extLst>
              <a:ext uri="{FF2B5EF4-FFF2-40B4-BE49-F238E27FC236}">
                <a16:creationId xmlns:a16="http://schemas.microsoft.com/office/drawing/2014/main" id="{0B63F364-2B36-43DA-81D8-0A30EB282920}"/>
              </a:ext>
            </a:extLst>
          </p:cNvPr>
          <p:cNvSpPr>
            <a:spLocks noGrp="1"/>
          </p:cNvSpPr>
          <p:nvPr>
            <p:ph idx="1"/>
          </p:nvPr>
        </p:nvSpPr>
        <p:spPr>
          <a:xfrm>
            <a:off x="1097280" y="2108202"/>
            <a:ext cx="4046220" cy="1450758"/>
          </a:xfrm>
        </p:spPr>
        <p:txBody>
          <a:bodyPr/>
          <a:lstStyle/>
          <a:p>
            <a:r>
              <a:rPr lang="en-US" dirty="0">
                <a:solidFill>
                  <a:schemeClr val="tx1">
                    <a:lumMod val="65000"/>
                    <a:lumOff val="35000"/>
                  </a:schemeClr>
                </a:solidFill>
              </a:rPr>
              <a:t>Do certain emotions and sentiments, as shared by our leaders, persuade or constrain our general health and well-being?</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2"/>
          <a:srcRect/>
          <a:stretch>
            <a:fillRect/>
          </a:stretch>
        </p:blipFill>
        <p:spPr>
          <a:xfrm>
            <a:off x="10767695" y="5592270"/>
            <a:ext cx="775970" cy="775970"/>
          </a:xfrm>
          <a:prstGeom prst="rect">
            <a:avLst/>
          </a:prstGeom>
          <a:ln/>
        </p:spPr>
      </p:pic>
      <p:sp>
        <p:nvSpPr>
          <p:cNvPr id="9" name="Oval 8">
            <a:extLst>
              <a:ext uri="{FF2B5EF4-FFF2-40B4-BE49-F238E27FC236}">
                <a16:creationId xmlns:a16="http://schemas.microsoft.com/office/drawing/2014/main" id="{3419760D-FA6E-42CE-865F-1D70C3F91371}"/>
              </a:ext>
            </a:extLst>
          </p:cNvPr>
          <p:cNvSpPr/>
          <p:nvPr/>
        </p:nvSpPr>
        <p:spPr>
          <a:xfrm>
            <a:off x="12435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114C-74A5-44C5-BB2B-36B79145A5BD}"/>
              </a:ext>
            </a:extLst>
          </p:cNvPr>
          <p:cNvSpPr/>
          <p:nvPr/>
        </p:nvSpPr>
        <p:spPr>
          <a:xfrm>
            <a:off x="3038094" y="3864864"/>
            <a:ext cx="560832" cy="512064"/>
          </a:xfrm>
          <a:prstGeom prst="ellipse">
            <a:avLst/>
          </a:prstGeom>
          <a:no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368421-0F38-428F-A46A-C1C7C1B18C85}"/>
              </a:ext>
            </a:extLst>
          </p:cNvPr>
          <p:cNvSpPr/>
          <p:nvPr/>
        </p:nvSpPr>
        <p:spPr>
          <a:xfrm>
            <a:off x="4828472" y="3864864"/>
            <a:ext cx="560832" cy="51206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2F27A61-F276-4AEA-BE10-4CA0977FBD12}"/>
              </a:ext>
            </a:extLst>
          </p:cNvPr>
          <p:cNvSpPr/>
          <p:nvPr/>
        </p:nvSpPr>
        <p:spPr>
          <a:xfrm>
            <a:off x="6618850"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67ABBD-1240-44AB-A994-E7BC470725CB}"/>
              </a:ext>
            </a:extLst>
          </p:cNvPr>
          <p:cNvSpPr/>
          <p:nvPr/>
        </p:nvSpPr>
        <p:spPr>
          <a:xfrm>
            <a:off x="84098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B1208AC-7C47-45B2-BD77-6770147A5122}"/>
              </a:ext>
            </a:extLst>
          </p:cNvPr>
          <p:cNvSpPr/>
          <p:nvPr/>
        </p:nvSpPr>
        <p:spPr>
          <a:xfrm>
            <a:off x="10200918" y="3913632"/>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D280502-0A9B-4053-BF4E-67519640B9DE}"/>
              </a:ext>
            </a:extLst>
          </p:cNvPr>
          <p:cNvCxnSpPr>
            <a:stCxn id="9" idx="6"/>
            <a:endCxn id="10" idx="2"/>
          </p:cNvCxnSpPr>
          <p:nvPr/>
        </p:nvCxnSpPr>
        <p:spPr>
          <a:xfrm>
            <a:off x="1804416" y="4120896"/>
            <a:ext cx="1233678"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3EEEF8-6B1A-437A-8EAB-362AE78413CE}"/>
              </a:ext>
            </a:extLst>
          </p:cNvPr>
          <p:cNvCxnSpPr>
            <a:cxnSpLocks/>
            <a:stCxn id="10" idx="6"/>
            <a:endCxn id="11" idx="2"/>
          </p:cNvCxnSpPr>
          <p:nvPr/>
        </p:nvCxnSpPr>
        <p:spPr>
          <a:xfrm>
            <a:off x="3598926"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5A7C18-22F8-4626-84CD-1C51FB56736A}"/>
              </a:ext>
            </a:extLst>
          </p:cNvPr>
          <p:cNvCxnSpPr>
            <a:cxnSpLocks/>
            <a:stCxn id="11" idx="6"/>
            <a:endCxn id="12" idx="2"/>
          </p:cNvCxnSpPr>
          <p:nvPr/>
        </p:nvCxnSpPr>
        <p:spPr>
          <a:xfrm>
            <a:off x="5389304"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1FF14B-BC65-4B65-9B62-10D043F26FAC}"/>
              </a:ext>
            </a:extLst>
          </p:cNvPr>
          <p:cNvCxnSpPr>
            <a:cxnSpLocks/>
            <a:stCxn id="12" idx="6"/>
            <a:endCxn id="13" idx="2"/>
          </p:cNvCxnSpPr>
          <p:nvPr/>
        </p:nvCxnSpPr>
        <p:spPr>
          <a:xfrm>
            <a:off x="7179682"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55183E-BA09-4DF3-B64F-2A5C6C5A27DB}"/>
              </a:ext>
            </a:extLst>
          </p:cNvPr>
          <p:cNvCxnSpPr>
            <a:cxnSpLocks/>
          </p:cNvCxnSpPr>
          <p:nvPr/>
        </p:nvCxnSpPr>
        <p:spPr>
          <a:xfrm>
            <a:off x="8976661"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006CAB5E-24D7-44A8-B2C9-D279FA75C444}"/>
              </a:ext>
            </a:extLst>
          </p:cNvPr>
          <p:cNvSpPr txBox="1">
            <a:spLocks/>
          </p:cNvSpPr>
          <p:nvPr/>
        </p:nvSpPr>
        <p:spPr>
          <a:xfrm>
            <a:off x="5804093" y="2107904"/>
            <a:ext cx="4046220" cy="150063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lumMod val="65000"/>
                    <a:lumOff val="35000"/>
                  </a:schemeClr>
                </a:solidFill>
              </a:rPr>
              <a:t>Can certain expressed emotions predict our general health and well-being status?</a:t>
            </a:r>
          </a:p>
        </p:txBody>
      </p:sp>
      <p:sp>
        <p:nvSpPr>
          <p:cNvPr id="5" name="Isosceles Triangle 4">
            <a:extLst>
              <a:ext uri="{FF2B5EF4-FFF2-40B4-BE49-F238E27FC236}">
                <a16:creationId xmlns:a16="http://schemas.microsoft.com/office/drawing/2014/main" id="{603EF721-2B0B-4712-9F33-7BCD882346C3}"/>
              </a:ext>
            </a:extLst>
          </p:cNvPr>
          <p:cNvSpPr/>
          <p:nvPr/>
        </p:nvSpPr>
        <p:spPr>
          <a:xfrm rot="5400000">
            <a:off x="5357478" y="2236014"/>
            <a:ext cx="232637" cy="262217"/>
          </a:xfrm>
          <a:prstGeom prst="triangle">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9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07D73F-187C-4B38-B9BE-22ECA1CA144E}"/>
              </a:ext>
            </a:extLst>
          </p:cNvPr>
          <p:cNvSpPr txBox="1">
            <a:spLocks/>
          </p:cNvSpPr>
          <p:nvPr/>
        </p:nvSpPr>
        <p:spPr>
          <a:xfrm>
            <a:off x="8681420" y="1525227"/>
            <a:ext cx="3211944" cy="33557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Certain </a:t>
            </a:r>
            <a:r>
              <a:rPr lang="en-US" dirty="0">
                <a:solidFill>
                  <a:schemeClr val="accent3">
                    <a:lumMod val="75000"/>
                  </a:schemeClr>
                </a:solidFill>
              </a:rPr>
              <a:t>rules can be discovered that associate </a:t>
            </a:r>
            <a:r>
              <a:rPr lang="en-US" dirty="0"/>
              <a:t>Democratic party speeches with a broad range of health issues (uninsured, health and wellness, etc.) while Republican party speeches only associate with indicators of poor physical and mental health</a:t>
            </a:r>
            <a:r>
              <a:rPr lang="en-US" dirty="0">
                <a:solidFill>
                  <a:schemeClr val="tx1">
                    <a:lumMod val="65000"/>
                    <a:lumOff val="35000"/>
                  </a:schemeClr>
                </a:solidFill>
              </a:rPr>
              <a:t>.</a:t>
            </a:r>
            <a:endParaRPr lang="en-US" dirty="0">
              <a:solidFill>
                <a:schemeClr val="accent3">
                  <a:lumMod val="75000"/>
                </a:schemeClr>
              </a:solidFill>
            </a:endParaRPr>
          </a:p>
        </p:txBody>
      </p:sp>
      <p:pic>
        <p:nvPicPr>
          <p:cNvPr id="3" name="Picture 2">
            <a:extLst>
              <a:ext uri="{FF2B5EF4-FFF2-40B4-BE49-F238E27FC236}">
                <a16:creationId xmlns:a16="http://schemas.microsoft.com/office/drawing/2014/main" id="{5E8E959D-0922-416D-A66B-CF89C891D145}"/>
              </a:ext>
            </a:extLst>
          </p:cNvPr>
          <p:cNvPicPr>
            <a:picLocks noChangeAspect="1"/>
          </p:cNvPicPr>
          <p:nvPr/>
        </p:nvPicPr>
        <p:blipFill rotWithShape="1">
          <a:blip r:embed="rId3">
            <a:extLst>
              <a:ext uri="{28A0092B-C50C-407E-A947-70E740481C1C}">
                <a14:useLocalDpi xmlns:a14="http://schemas.microsoft.com/office/drawing/2010/main" val="0"/>
              </a:ext>
            </a:extLst>
          </a:blip>
          <a:srcRect r="3733"/>
          <a:stretch/>
        </p:blipFill>
        <p:spPr>
          <a:xfrm>
            <a:off x="298636" y="283269"/>
            <a:ext cx="8253693" cy="5839640"/>
          </a:xfrm>
          <a:prstGeom prst="rect">
            <a:avLst/>
          </a:prstGeom>
        </p:spPr>
      </p:pic>
    </p:spTree>
    <p:extLst>
      <p:ext uri="{BB962C8B-B14F-4D97-AF65-F5344CB8AC3E}">
        <p14:creationId xmlns:p14="http://schemas.microsoft.com/office/powerpoint/2010/main" val="213377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169957-8BE1-4D5D-8906-715826459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9" y="1952514"/>
            <a:ext cx="5574926" cy="3440526"/>
          </a:xfrm>
          <a:prstGeom prst="rect">
            <a:avLst/>
          </a:prstGeom>
        </p:spPr>
      </p:pic>
      <p:pic>
        <p:nvPicPr>
          <p:cNvPr id="6" name="Picture 5">
            <a:extLst>
              <a:ext uri="{FF2B5EF4-FFF2-40B4-BE49-F238E27FC236}">
                <a16:creationId xmlns:a16="http://schemas.microsoft.com/office/drawing/2014/main" id="{38F147D4-8DE6-4D54-BD8B-9C1D32268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405" y="1952514"/>
            <a:ext cx="5574926" cy="3440526"/>
          </a:xfrm>
          <a:prstGeom prst="rect">
            <a:avLst/>
          </a:prstGeom>
        </p:spPr>
      </p:pic>
      <p:sp>
        <p:nvSpPr>
          <p:cNvPr id="5" name="Content Placeholder 2">
            <a:extLst>
              <a:ext uri="{FF2B5EF4-FFF2-40B4-BE49-F238E27FC236}">
                <a16:creationId xmlns:a16="http://schemas.microsoft.com/office/drawing/2014/main" id="{E0CC0627-1809-44CC-86D3-39E34FB3A13B}"/>
              </a:ext>
            </a:extLst>
          </p:cNvPr>
          <p:cNvSpPr txBox="1">
            <a:spLocks/>
          </p:cNvSpPr>
          <p:nvPr/>
        </p:nvSpPr>
        <p:spPr>
          <a:xfrm>
            <a:off x="390862" y="384916"/>
            <a:ext cx="7731162" cy="1142670"/>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Overlapping </a:t>
            </a:r>
            <a:r>
              <a:rPr lang="en-US" dirty="0">
                <a:solidFill>
                  <a:schemeClr val="accent3">
                    <a:lumMod val="75000"/>
                  </a:schemeClr>
                </a:solidFill>
              </a:rPr>
              <a:t>decision boundaries </a:t>
            </a:r>
            <a:r>
              <a:rPr lang="en-US" dirty="0"/>
              <a:t>indicate a similarity in sentiment regardless of population health. Only when supporting conditions are included does differentiation occur.</a:t>
            </a:r>
            <a:endParaRPr lang="en-US" dirty="0">
              <a:solidFill>
                <a:schemeClr val="accent3">
                  <a:lumMod val="75000"/>
                </a:schemeClr>
              </a:solidFill>
            </a:endParaRPr>
          </a:p>
        </p:txBody>
      </p:sp>
    </p:spTree>
    <p:extLst>
      <p:ext uri="{BB962C8B-B14F-4D97-AF65-F5344CB8AC3E}">
        <p14:creationId xmlns:p14="http://schemas.microsoft.com/office/powerpoint/2010/main" val="9669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4FB974-E41B-4CF4-8427-87DFAFAFF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04" y="811294"/>
            <a:ext cx="7285297" cy="4496069"/>
          </a:xfrm>
          <a:prstGeom prst="rect">
            <a:avLst/>
          </a:prstGeom>
        </p:spPr>
      </p:pic>
      <p:pic>
        <p:nvPicPr>
          <p:cNvPr id="4" name="Picture 3">
            <a:extLst>
              <a:ext uri="{FF2B5EF4-FFF2-40B4-BE49-F238E27FC236}">
                <a16:creationId xmlns:a16="http://schemas.microsoft.com/office/drawing/2014/main" id="{66AE8C9D-6494-4517-A39B-690B9EEE2F03}"/>
              </a:ext>
            </a:extLst>
          </p:cNvPr>
          <p:cNvPicPr>
            <a:picLocks noChangeAspect="1"/>
          </p:cNvPicPr>
          <p:nvPr/>
        </p:nvPicPr>
        <p:blipFill rotWithShape="1">
          <a:blip r:embed="rId4">
            <a:extLst>
              <a:ext uri="{28A0092B-C50C-407E-A947-70E740481C1C}">
                <a14:useLocalDpi xmlns:a14="http://schemas.microsoft.com/office/drawing/2010/main" val="0"/>
              </a:ext>
            </a:extLst>
          </a:blip>
          <a:srcRect b="1012"/>
          <a:stretch/>
        </p:blipFill>
        <p:spPr>
          <a:xfrm>
            <a:off x="7326927" y="811294"/>
            <a:ext cx="4742817" cy="3547717"/>
          </a:xfrm>
          <a:prstGeom prst="rect">
            <a:avLst/>
          </a:prstGeom>
        </p:spPr>
      </p:pic>
      <p:sp>
        <p:nvSpPr>
          <p:cNvPr id="7" name="Content Placeholder 2">
            <a:extLst>
              <a:ext uri="{FF2B5EF4-FFF2-40B4-BE49-F238E27FC236}">
                <a16:creationId xmlns:a16="http://schemas.microsoft.com/office/drawing/2014/main" id="{C807D73F-187C-4B38-B9BE-22ECA1CA144E}"/>
              </a:ext>
            </a:extLst>
          </p:cNvPr>
          <p:cNvSpPr txBox="1">
            <a:spLocks/>
          </p:cNvSpPr>
          <p:nvPr/>
        </p:nvSpPr>
        <p:spPr>
          <a:xfrm>
            <a:off x="7477200" y="4511375"/>
            <a:ext cx="4442273" cy="121106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However, there is </a:t>
            </a:r>
            <a:r>
              <a:rPr lang="en-US" dirty="0">
                <a:solidFill>
                  <a:schemeClr val="accent3">
                    <a:lumMod val="75000"/>
                  </a:schemeClr>
                </a:solidFill>
              </a:rPr>
              <a:t>no evidence</a:t>
            </a:r>
            <a:r>
              <a:rPr lang="en-US" dirty="0"/>
              <a:t> that speech sentiment or expressed emotion is a good predictor of population.</a:t>
            </a:r>
            <a:endParaRPr lang="en-US" dirty="0">
              <a:solidFill>
                <a:schemeClr val="accent3">
                  <a:lumMod val="75000"/>
                </a:schemeClr>
              </a:solidFill>
            </a:endParaRPr>
          </a:p>
        </p:txBody>
      </p:sp>
    </p:spTree>
    <p:extLst>
      <p:ext uri="{BB962C8B-B14F-4D97-AF65-F5344CB8AC3E}">
        <p14:creationId xmlns:p14="http://schemas.microsoft.com/office/powerpoint/2010/main" val="20875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Political parties and our health.</a:t>
            </a:r>
          </a:p>
        </p:txBody>
      </p:sp>
      <p:sp>
        <p:nvSpPr>
          <p:cNvPr id="3" name="Content Placeholder 2">
            <a:extLst>
              <a:ext uri="{FF2B5EF4-FFF2-40B4-BE49-F238E27FC236}">
                <a16:creationId xmlns:a16="http://schemas.microsoft.com/office/drawing/2014/main" id="{0B63F364-2B36-43DA-81D8-0A30EB282920}"/>
              </a:ext>
            </a:extLst>
          </p:cNvPr>
          <p:cNvSpPr>
            <a:spLocks noGrp="1"/>
          </p:cNvSpPr>
          <p:nvPr>
            <p:ph idx="1"/>
          </p:nvPr>
        </p:nvSpPr>
        <p:spPr>
          <a:xfrm>
            <a:off x="1097280" y="2108202"/>
            <a:ext cx="4046220" cy="1592430"/>
          </a:xfrm>
        </p:spPr>
        <p:txBody>
          <a:bodyPr/>
          <a:lstStyle/>
          <a:p>
            <a:r>
              <a:rPr lang="en-US" dirty="0">
                <a:solidFill>
                  <a:schemeClr val="tx1">
                    <a:lumMod val="65000"/>
                    <a:lumOff val="35000"/>
                  </a:schemeClr>
                </a:solidFill>
              </a:rPr>
              <a:t>Can certain health indicators actually be attributed to a specific political party? </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2"/>
          <a:srcRect/>
          <a:stretch>
            <a:fillRect/>
          </a:stretch>
        </p:blipFill>
        <p:spPr>
          <a:xfrm>
            <a:off x="10767695" y="5592270"/>
            <a:ext cx="775970" cy="775970"/>
          </a:xfrm>
          <a:prstGeom prst="rect">
            <a:avLst/>
          </a:prstGeom>
          <a:ln/>
        </p:spPr>
      </p:pic>
      <p:sp>
        <p:nvSpPr>
          <p:cNvPr id="9" name="Oval 8">
            <a:extLst>
              <a:ext uri="{FF2B5EF4-FFF2-40B4-BE49-F238E27FC236}">
                <a16:creationId xmlns:a16="http://schemas.microsoft.com/office/drawing/2014/main" id="{3419760D-FA6E-42CE-865F-1D70C3F91371}"/>
              </a:ext>
            </a:extLst>
          </p:cNvPr>
          <p:cNvSpPr/>
          <p:nvPr/>
        </p:nvSpPr>
        <p:spPr>
          <a:xfrm>
            <a:off x="12435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114C-74A5-44C5-BB2B-36B79145A5BD}"/>
              </a:ext>
            </a:extLst>
          </p:cNvPr>
          <p:cNvSpPr/>
          <p:nvPr/>
        </p:nvSpPr>
        <p:spPr>
          <a:xfrm>
            <a:off x="3038094" y="3864864"/>
            <a:ext cx="560832" cy="512064"/>
          </a:xfrm>
          <a:prstGeom prst="ellipse">
            <a:avLst/>
          </a:prstGeom>
          <a:no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368421-0F38-428F-A46A-C1C7C1B18C85}"/>
              </a:ext>
            </a:extLst>
          </p:cNvPr>
          <p:cNvSpPr/>
          <p:nvPr/>
        </p:nvSpPr>
        <p:spPr>
          <a:xfrm>
            <a:off x="4828472"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2F27A61-F276-4AEA-BE10-4CA0977FBD12}"/>
              </a:ext>
            </a:extLst>
          </p:cNvPr>
          <p:cNvSpPr/>
          <p:nvPr/>
        </p:nvSpPr>
        <p:spPr>
          <a:xfrm>
            <a:off x="6618850"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67ABBD-1240-44AB-A994-E7BC470725CB}"/>
              </a:ext>
            </a:extLst>
          </p:cNvPr>
          <p:cNvSpPr/>
          <p:nvPr/>
        </p:nvSpPr>
        <p:spPr>
          <a:xfrm>
            <a:off x="8409884" y="3864864"/>
            <a:ext cx="560832" cy="51206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B1208AC-7C47-45B2-BD77-6770147A5122}"/>
              </a:ext>
            </a:extLst>
          </p:cNvPr>
          <p:cNvSpPr/>
          <p:nvPr/>
        </p:nvSpPr>
        <p:spPr>
          <a:xfrm>
            <a:off x="10200918" y="3913632"/>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D280502-0A9B-4053-BF4E-67519640B9DE}"/>
              </a:ext>
            </a:extLst>
          </p:cNvPr>
          <p:cNvCxnSpPr>
            <a:stCxn id="9" idx="6"/>
            <a:endCxn id="10" idx="2"/>
          </p:cNvCxnSpPr>
          <p:nvPr/>
        </p:nvCxnSpPr>
        <p:spPr>
          <a:xfrm>
            <a:off x="1804416" y="4120896"/>
            <a:ext cx="1233678"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3EEEF8-6B1A-437A-8EAB-362AE78413CE}"/>
              </a:ext>
            </a:extLst>
          </p:cNvPr>
          <p:cNvCxnSpPr>
            <a:cxnSpLocks/>
            <a:stCxn id="10" idx="6"/>
            <a:endCxn id="11" idx="2"/>
          </p:cNvCxnSpPr>
          <p:nvPr/>
        </p:nvCxnSpPr>
        <p:spPr>
          <a:xfrm>
            <a:off x="3598926"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5A7C18-22F8-4626-84CD-1C51FB56736A}"/>
              </a:ext>
            </a:extLst>
          </p:cNvPr>
          <p:cNvCxnSpPr>
            <a:cxnSpLocks/>
            <a:stCxn id="11" idx="6"/>
            <a:endCxn id="12" idx="2"/>
          </p:cNvCxnSpPr>
          <p:nvPr/>
        </p:nvCxnSpPr>
        <p:spPr>
          <a:xfrm>
            <a:off x="5389304"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1FF14B-BC65-4B65-9B62-10D043F26FAC}"/>
              </a:ext>
            </a:extLst>
          </p:cNvPr>
          <p:cNvCxnSpPr>
            <a:cxnSpLocks/>
            <a:stCxn id="12" idx="6"/>
            <a:endCxn id="13" idx="2"/>
          </p:cNvCxnSpPr>
          <p:nvPr/>
        </p:nvCxnSpPr>
        <p:spPr>
          <a:xfrm>
            <a:off x="7179682"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55183E-BA09-4DF3-B64F-2A5C6C5A27DB}"/>
              </a:ext>
            </a:extLst>
          </p:cNvPr>
          <p:cNvCxnSpPr>
            <a:cxnSpLocks/>
          </p:cNvCxnSpPr>
          <p:nvPr/>
        </p:nvCxnSpPr>
        <p:spPr>
          <a:xfrm>
            <a:off x="8976661"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9DA7DFEA-2FBB-40AA-A5CA-2B339CC99C24}"/>
              </a:ext>
            </a:extLst>
          </p:cNvPr>
          <p:cNvSpPr txBox="1">
            <a:spLocks/>
          </p:cNvSpPr>
          <p:nvPr/>
        </p:nvSpPr>
        <p:spPr>
          <a:xfrm>
            <a:off x="6004077" y="2108202"/>
            <a:ext cx="4046220" cy="15924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lumMod val="65000"/>
                    <a:lumOff val="35000"/>
                  </a:schemeClr>
                </a:solidFill>
              </a:rPr>
              <a:t>Do political parties recognize that they are associated with specific health and well-being conditions in states? </a:t>
            </a:r>
          </a:p>
        </p:txBody>
      </p:sp>
      <p:sp>
        <p:nvSpPr>
          <p:cNvPr id="19" name="Isosceles Triangle 18">
            <a:extLst>
              <a:ext uri="{FF2B5EF4-FFF2-40B4-BE49-F238E27FC236}">
                <a16:creationId xmlns:a16="http://schemas.microsoft.com/office/drawing/2014/main" id="{0E60EDD2-4AD1-4AFF-A62A-B65298CF3A1B}"/>
              </a:ext>
            </a:extLst>
          </p:cNvPr>
          <p:cNvSpPr/>
          <p:nvPr/>
        </p:nvSpPr>
        <p:spPr>
          <a:xfrm rot="5400000">
            <a:off x="5357478" y="2236014"/>
            <a:ext cx="232637" cy="262217"/>
          </a:xfrm>
          <a:prstGeom prst="triangle">
            <a:avLst/>
          </a:prstGeom>
          <a:solidFill>
            <a:srgbClr val="9BA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267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94D5623-0A15-4EC1-9CF9-727D6FC1A5F5}"/>
              </a:ext>
            </a:extLst>
          </p:cNvPr>
          <p:cNvSpPr txBox="1">
            <a:spLocks/>
          </p:cNvSpPr>
          <p:nvPr/>
        </p:nvSpPr>
        <p:spPr>
          <a:xfrm>
            <a:off x="181982" y="614096"/>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The </a:t>
            </a:r>
            <a:r>
              <a:rPr lang="en-US" sz="1400" dirty="0">
                <a:solidFill>
                  <a:schemeClr val="accent6">
                    <a:lumMod val="75000"/>
                  </a:schemeClr>
                </a:solidFill>
              </a:rPr>
              <a:t>Health Associations</a:t>
            </a:r>
            <a:r>
              <a:rPr lang="en-US" sz="1400" dirty="0">
                <a:solidFill>
                  <a:schemeClr val="tx1">
                    <a:lumMod val="65000"/>
                    <a:lumOff val="35000"/>
                  </a:schemeClr>
                </a:solidFill>
              </a:rPr>
              <a:t> for Democrats</a:t>
            </a:r>
          </a:p>
        </p:txBody>
      </p:sp>
      <p:sp>
        <p:nvSpPr>
          <p:cNvPr id="5" name="Content Placeholder 2">
            <a:extLst>
              <a:ext uri="{FF2B5EF4-FFF2-40B4-BE49-F238E27FC236}">
                <a16:creationId xmlns:a16="http://schemas.microsoft.com/office/drawing/2014/main" id="{B8090CC8-4128-4F45-91C6-6202FEC09163}"/>
              </a:ext>
            </a:extLst>
          </p:cNvPr>
          <p:cNvSpPr txBox="1">
            <a:spLocks/>
          </p:cNvSpPr>
          <p:nvPr/>
        </p:nvSpPr>
        <p:spPr>
          <a:xfrm>
            <a:off x="6260052" y="614097"/>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The </a:t>
            </a:r>
            <a:r>
              <a:rPr lang="en-US" sz="1400" dirty="0">
                <a:solidFill>
                  <a:schemeClr val="accent6">
                    <a:lumMod val="75000"/>
                  </a:schemeClr>
                </a:solidFill>
              </a:rPr>
              <a:t>Health Associations</a:t>
            </a:r>
            <a:r>
              <a:rPr lang="en-US" sz="1400" dirty="0">
                <a:solidFill>
                  <a:schemeClr val="tx1">
                    <a:lumMod val="65000"/>
                    <a:lumOff val="35000"/>
                  </a:schemeClr>
                </a:solidFill>
              </a:rPr>
              <a:t> for Republicans</a:t>
            </a:r>
          </a:p>
        </p:txBody>
      </p:sp>
      <p:pic>
        <p:nvPicPr>
          <p:cNvPr id="6" name="Picture 5">
            <a:extLst>
              <a:ext uri="{FF2B5EF4-FFF2-40B4-BE49-F238E27FC236}">
                <a16:creationId xmlns:a16="http://schemas.microsoft.com/office/drawing/2014/main" id="{95BF6918-45CC-41C7-ADC8-8DE7E20CE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01" y="1505372"/>
            <a:ext cx="5101025" cy="3357085"/>
          </a:xfrm>
          <a:prstGeom prst="rect">
            <a:avLst/>
          </a:prstGeom>
        </p:spPr>
      </p:pic>
      <p:pic>
        <p:nvPicPr>
          <p:cNvPr id="9" name="Picture 8">
            <a:extLst>
              <a:ext uri="{FF2B5EF4-FFF2-40B4-BE49-F238E27FC236}">
                <a16:creationId xmlns:a16="http://schemas.microsoft.com/office/drawing/2014/main" id="{F51E735D-64DC-4B84-862C-B3DE0C211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2" y="1505372"/>
            <a:ext cx="5235043" cy="3310869"/>
          </a:xfrm>
          <a:prstGeom prst="rect">
            <a:avLst/>
          </a:prstGeom>
        </p:spPr>
      </p:pic>
    </p:spTree>
    <p:extLst>
      <p:ext uri="{BB962C8B-B14F-4D97-AF65-F5344CB8AC3E}">
        <p14:creationId xmlns:p14="http://schemas.microsoft.com/office/powerpoint/2010/main" val="3671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The usefulness of the information we gather and effectiveness of the actions we might take is dependent upon the quality of the questions that we ask.</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age4.png">
            <a:extLst>
              <a:ext uri="{FF2B5EF4-FFF2-40B4-BE49-F238E27FC236}">
                <a16:creationId xmlns:a16="http://schemas.microsoft.com/office/drawing/2014/main" id="{6B10F57F-67CE-4B70-9BD4-855B2B4F6018}"/>
              </a:ext>
            </a:extLst>
          </p:cNvPr>
          <p:cNvPicPr/>
          <p:nvPr/>
        </p:nvPicPr>
        <p:blipFill>
          <a:blip r:embed="rId3"/>
          <a:srcRect/>
          <a:stretch>
            <a:fillRect/>
          </a:stretch>
        </p:blipFill>
        <p:spPr>
          <a:xfrm>
            <a:off x="10767695" y="5592270"/>
            <a:ext cx="775970" cy="775970"/>
          </a:xfrm>
          <a:prstGeom prst="rect">
            <a:avLst/>
          </a:prstGeom>
          <a:ln/>
        </p:spPr>
      </p:pic>
    </p:spTree>
    <p:extLst>
      <p:ext uri="{BB962C8B-B14F-4D97-AF65-F5344CB8AC3E}">
        <p14:creationId xmlns:p14="http://schemas.microsoft.com/office/powerpoint/2010/main" val="19171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B239D4-1773-42EB-8D87-B878E426F9F3}"/>
              </a:ext>
            </a:extLst>
          </p:cNvPr>
          <p:cNvPicPr>
            <a:picLocks noChangeAspect="1"/>
          </p:cNvPicPr>
          <p:nvPr/>
        </p:nvPicPr>
        <p:blipFill rotWithShape="1">
          <a:blip r:embed="rId2">
            <a:extLst>
              <a:ext uri="{28A0092B-C50C-407E-A947-70E740481C1C}">
                <a14:useLocalDpi xmlns:a14="http://schemas.microsoft.com/office/drawing/2010/main" val="0"/>
              </a:ext>
            </a:extLst>
          </a:blip>
          <a:srcRect t="4635"/>
          <a:stretch/>
        </p:blipFill>
        <p:spPr>
          <a:xfrm>
            <a:off x="451822" y="1129553"/>
            <a:ext cx="11475040" cy="4833862"/>
          </a:xfrm>
          <a:prstGeom prst="rect">
            <a:avLst/>
          </a:prstGeom>
        </p:spPr>
      </p:pic>
      <p:sp>
        <p:nvSpPr>
          <p:cNvPr id="7" name="Content Placeholder 2">
            <a:extLst>
              <a:ext uri="{FF2B5EF4-FFF2-40B4-BE49-F238E27FC236}">
                <a16:creationId xmlns:a16="http://schemas.microsoft.com/office/drawing/2014/main" id="{DCC0DD32-3BB1-4CAB-BF70-BFE35E3F61F9}"/>
              </a:ext>
            </a:extLst>
          </p:cNvPr>
          <p:cNvSpPr txBox="1">
            <a:spLocks/>
          </p:cNvSpPr>
          <p:nvPr/>
        </p:nvSpPr>
        <p:spPr>
          <a:xfrm>
            <a:off x="181982" y="614096"/>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accent3">
                    <a:lumMod val="75000"/>
                  </a:schemeClr>
                </a:solidFill>
              </a:rPr>
              <a:t>Poor Physical Health Days </a:t>
            </a:r>
            <a:r>
              <a:rPr lang="en-US" sz="1400" dirty="0">
                <a:solidFill>
                  <a:schemeClr val="tx1">
                    <a:lumMod val="65000"/>
                    <a:lumOff val="35000"/>
                  </a:schemeClr>
                </a:solidFill>
              </a:rPr>
              <a:t>by State</a:t>
            </a:r>
          </a:p>
        </p:txBody>
      </p:sp>
    </p:spTree>
    <p:extLst>
      <p:ext uri="{BB962C8B-B14F-4D97-AF65-F5344CB8AC3E}">
        <p14:creationId xmlns:p14="http://schemas.microsoft.com/office/powerpoint/2010/main" val="139943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045E9-F2FF-4A69-B8BA-8CD62656C924}"/>
              </a:ext>
            </a:extLst>
          </p:cNvPr>
          <p:cNvPicPr>
            <a:picLocks noChangeAspect="1"/>
          </p:cNvPicPr>
          <p:nvPr/>
        </p:nvPicPr>
        <p:blipFill rotWithShape="1">
          <a:blip r:embed="rId2">
            <a:extLst>
              <a:ext uri="{28A0092B-C50C-407E-A947-70E740481C1C}">
                <a14:useLocalDpi xmlns:a14="http://schemas.microsoft.com/office/drawing/2010/main" val="0"/>
              </a:ext>
            </a:extLst>
          </a:blip>
          <a:srcRect t="4062"/>
          <a:stretch/>
        </p:blipFill>
        <p:spPr>
          <a:xfrm>
            <a:off x="391502" y="1108038"/>
            <a:ext cx="11408996" cy="4847121"/>
          </a:xfrm>
          <a:prstGeom prst="rect">
            <a:avLst/>
          </a:prstGeom>
        </p:spPr>
      </p:pic>
      <p:sp>
        <p:nvSpPr>
          <p:cNvPr id="5" name="Content Placeholder 2">
            <a:extLst>
              <a:ext uri="{FF2B5EF4-FFF2-40B4-BE49-F238E27FC236}">
                <a16:creationId xmlns:a16="http://schemas.microsoft.com/office/drawing/2014/main" id="{72FD2577-75BA-436F-8140-7E7DF4CE6137}"/>
              </a:ext>
            </a:extLst>
          </p:cNvPr>
          <p:cNvSpPr txBox="1">
            <a:spLocks/>
          </p:cNvSpPr>
          <p:nvPr/>
        </p:nvSpPr>
        <p:spPr>
          <a:xfrm>
            <a:off x="181982" y="614096"/>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accent3">
                    <a:lumMod val="75000"/>
                  </a:schemeClr>
                </a:solidFill>
              </a:rPr>
              <a:t>Poor Mental Health Days </a:t>
            </a:r>
            <a:r>
              <a:rPr lang="en-US" sz="1400" dirty="0">
                <a:solidFill>
                  <a:schemeClr val="tx1">
                    <a:lumMod val="65000"/>
                    <a:lumOff val="35000"/>
                  </a:schemeClr>
                </a:solidFill>
              </a:rPr>
              <a:t>by State</a:t>
            </a:r>
          </a:p>
        </p:txBody>
      </p:sp>
    </p:spTree>
    <p:extLst>
      <p:ext uri="{BB962C8B-B14F-4D97-AF65-F5344CB8AC3E}">
        <p14:creationId xmlns:p14="http://schemas.microsoft.com/office/powerpoint/2010/main" val="349052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07D73F-187C-4B38-B9BE-22ECA1CA144E}"/>
              </a:ext>
            </a:extLst>
          </p:cNvPr>
          <p:cNvSpPr txBox="1">
            <a:spLocks/>
          </p:cNvSpPr>
          <p:nvPr/>
        </p:nvSpPr>
        <p:spPr>
          <a:xfrm>
            <a:off x="7595760" y="1939396"/>
            <a:ext cx="3538405" cy="297920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lumMod val="65000"/>
                    <a:lumOff val="35000"/>
                  </a:schemeClr>
                </a:solidFill>
              </a:rPr>
              <a:t>Predicting political party affiliation from health measures of 3,140 counties across the United States.</a:t>
            </a:r>
          </a:p>
          <a:p>
            <a:r>
              <a:rPr lang="en-US" dirty="0">
                <a:solidFill>
                  <a:srgbClr val="7030A0"/>
                </a:solidFill>
              </a:rPr>
              <a:t>The selected health indicators predicted political classification with 72.86% accuracy.</a:t>
            </a:r>
          </a:p>
        </p:txBody>
      </p:sp>
      <p:pic>
        <p:nvPicPr>
          <p:cNvPr id="4" name="Picture 3">
            <a:extLst>
              <a:ext uri="{FF2B5EF4-FFF2-40B4-BE49-F238E27FC236}">
                <a16:creationId xmlns:a16="http://schemas.microsoft.com/office/drawing/2014/main" id="{D852EB90-560A-4D8A-B204-76BACB5A9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74" y="884861"/>
            <a:ext cx="6773020" cy="5088275"/>
          </a:xfrm>
          <a:prstGeom prst="rect">
            <a:avLst/>
          </a:prstGeom>
        </p:spPr>
      </p:pic>
    </p:spTree>
    <p:extLst>
      <p:ext uri="{BB962C8B-B14F-4D97-AF65-F5344CB8AC3E}">
        <p14:creationId xmlns:p14="http://schemas.microsoft.com/office/powerpoint/2010/main" val="18297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Our conclusions.</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2"/>
          <a:srcRect/>
          <a:stretch>
            <a:fillRect/>
          </a:stretch>
        </p:blipFill>
        <p:spPr>
          <a:xfrm>
            <a:off x="10767695" y="5592270"/>
            <a:ext cx="775970" cy="775970"/>
          </a:xfrm>
          <a:prstGeom prst="rect">
            <a:avLst/>
          </a:prstGeom>
          <a:ln/>
        </p:spPr>
      </p:pic>
      <p:sp>
        <p:nvSpPr>
          <p:cNvPr id="18" name="Content Placeholder 2">
            <a:extLst>
              <a:ext uri="{FF2B5EF4-FFF2-40B4-BE49-F238E27FC236}">
                <a16:creationId xmlns:a16="http://schemas.microsoft.com/office/drawing/2014/main" id="{C886D342-F972-4E75-82AE-F96DD58614BC}"/>
              </a:ext>
            </a:extLst>
          </p:cNvPr>
          <p:cNvSpPr txBox="1">
            <a:spLocks/>
          </p:cNvSpPr>
          <p:nvPr/>
        </p:nvSpPr>
        <p:spPr>
          <a:xfrm>
            <a:off x="1243583" y="2072385"/>
            <a:ext cx="4468727" cy="15924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There is no evidence that specific emotions and sentiments can accurately predict our general health and welfare.</a:t>
            </a:r>
          </a:p>
        </p:txBody>
      </p:sp>
      <p:sp>
        <p:nvSpPr>
          <p:cNvPr id="19" name="Content Placeholder 2">
            <a:extLst>
              <a:ext uri="{FF2B5EF4-FFF2-40B4-BE49-F238E27FC236}">
                <a16:creationId xmlns:a16="http://schemas.microsoft.com/office/drawing/2014/main" id="{FF4598D3-20D1-400D-A2DA-406A5882FDE0}"/>
              </a:ext>
            </a:extLst>
          </p:cNvPr>
          <p:cNvSpPr txBox="1">
            <a:spLocks/>
          </p:cNvSpPr>
          <p:nvPr/>
        </p:nvSpPr>
        <p:spPr>
          <a:xfrm>
            <a:off x="1218483" y="3429000"/>
            <a:ext cx="4877517" cy="2248647"/>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There are distinct emotions and sentiments that appear to be associated with political party affiliation. </a:t>
            </a:r>
          </a:p>
        </p:txBody>
      </p:sp>
      <p:sp>
        <p:nvSpPr>
          <p:cNvPr id="20" name="Content Placeholder 2">
            <a:extLst>
              <a:ext uri="{FF2B5EF4-FFF2-40B4-BE49-F238E27FC236}">
                <a16:creationId xmlns:a16="http://schemas.microsoft.com/office/drawing/2014/main" id="{30BE984A-B1D9-4697-B314-0EC3F83EC99D}"/>
              </a:ext>
            </a:extLst>
          </p:cNvPr>
          <p:cNvSpPr txBox="1">
            <a:spLocks/>
          </p:cNvSpPr>
          <p:nvPr/>
        </p:nvSpPr>
        <p:spPr>
          <a:xfrm>
            <a:off x="6570330" y="2072385"/>
            <a:ext cx="4585349" cy="186491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While emotions and sentiments expressed by political leaders are poor predictors of population health, select indicators and determinants of health can be used to classify political parties.</a:t>
            </a:r>
          </a:p>
        </p:txBody>
      </p:sp>
    </p:spTree>
    <p:extLst>
      <p:ext uri="{BB962C8B-B14F-4D97-AF65-F5344CB8AC3E}">
        <p14:creationId xmlns:p14="http://schemas.microsoft.com/office/powerpoint/2010/main" val="133636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What our Governors are saying.</a:t>
            </a:r>
          </a:p>
        </p:txBody>
      </p:sp>
      <p:sp>
        <p:nvSpPr>
          <p:cNvPr id="3" name="Content Placeholder 2">
            <a:extLst>
              <a:ext uri="{FF2B5EF4-FFF2-40B4-BE49-F238E27FC236}">
                <a16:creationId xmlns:a16="http://schemas.microsoft.com/office/drawing/2014/main" id="{0B63F364-2B36-43DA-81D8-0A30EB282920}"/>
              </a:ext>
            </a:extLst>
          </p:cNvPr>
          <p:cNvSpPr>
            <a:spLocks noGrp="1"/>
          </p:cNvSpPr>
          <p:nvPr>
            <p:ph idx="1"/>
          </p:nvPr>
        </p:nvSpPr>
        <p:spPr>
          <a:xfrm>
            <a:off x="1097280" y="2108201"/>
            <a:ext cx="4046220" cy="3760891"/>
          </a:xfrm>
        </p:spPr>
        <p:txBody>
          <a:bodyPr/>
          <a:lstStyle/>
          <a:p>
            <a:r>
              <a:rPr lang="en-US" dirty="0">
                <a:solidFill>
                  <a:schemeClr val="tx1">
                    <a:lumMod val="65000"/>
                    <a:lumOff val="35000"/>
                  </a:schemeClr>
                </a:solidFill>
              </a:rPr>
              <a:t>What emotions and sentiments are conveyed by our elected leaders when addressing those living in their state?</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3"/>
          <a:srcRect/>
          <a:stretch>
            <a:fillRect/>
          </a:stretch>
        </p:blipFill>
        <p:spPr>
          <a:xfrm>
            <a:off x="10767695" y="5592270"/>
            <a:ext cx="775970" cy="775970"/>
          </a:xfrm>
          <a:prstGeom prst="rect">
            <a:avLst/>
          </a:prstGeom>
          <a:ln/>
        </p:spPr>
      </p:pic>
      <p:sp>
        <p:nvSpPr>
          <p:cNvPr id="9" name="Oval 8">
            <a:extLst>
              <a:ext uri="{FF2B5EF4-FFF2-40B4-BE49-F238E27FC236}">
                <a16:creationId xmlns:a16="http://schemas.microsoft.com/office/drawing/2014/main" id="{3419760D-FA6E-42CE-865F-1D70C3F91371}"/>
              </a:ext>
            </a:extLst>
          </p:cNvPr>
          <p:cNvSpPr/>
          <p:nvPr/>
        </p:nvSpPr>
        <p:spPr>
          <a:xfrm>
            <a:off x="1243584" y="3864864"/>
            <a:ext cx="560832" cy="51206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114C-74A5-44C5-BB2B-36B79145A5BD}"/>
              </a:ext>
            </a:extLst>
          </p:cNvPr>
          <p:cNvSpPr/>
          <p:nvPr/>
        </p:nvSpPr>
        <p:spPr>
          <a:xfrm>
            <a:off x="3038094" y="3864864"/>
            <a:ext cx="560832" cy="512064"/>
          </a:xfrm>
          <a:prstGeom prst="ellipse">
            <a:avLst/>
          </a:prstGeom>
          <a:no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368421-0F38-428F-A46A-C1C7C1B18C85}"/>
              </a:ext>
            </a:extLst>
          </p:cNvPr>
          <p:cNvSpPr/>
          <p:nvPr/>
        </p:nvSpPr>
        <p:spPr>
          <a:xfrm>
            <a:off x="4828472"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2F27A61-F276-4AEA-BE10-4CA0977FBD12}"/>
              </a:ext>
            </a:extLst>
          </p:cNvPr>
          <p:cNvSpPr/>
          <p:nvPr/>
        </p:nvSpPr>
        <p:spPr>
          <a:xfrm>
            <a:off x="6618850"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67ABBD-1240-44AB-A994-E7BC470725CB}"/>
              </a:ext>
            </a:extLst>
          </p:cNvPr>
          <p:cNvSpPr/>
          <p:nvPr/>
        </p:nvSpPr>
        <p:spPr>
          <a:xfrm>
            <a:off x="84098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B1208AC-7C47-45B2-BD77-6770147A5122}"/>
              </a:ext>
            </a:extLst>
          </p:cNvPr>
          <p:cNvSpPr/>
          <p:nvPr/>
        </p:nvSpPr>
        <p:spPr>
          <a:xfrm>
            <a:off x="10200918" y="3913632"/>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D280502-0A9B-4053-BF4E-67519640B9DE}"/>
              </a:ext>
            </a:extLst>
          </p:cNvPr>
          <p:cNvCxnSpPr>
            <a:stCxn id="9" idx="6"/>
            <a:endCxn id="10" idx="2"/>
          </p:cNvCxnSpPr>
          <p:nvPr/>
        </p:nvCxnSpPr>
        <p:spPr>
          <a:xfrm>
            <a:off x="1804416" y="4120896"/>
            <a:ext cx="1233678"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3EEEF8-6B1A-437A-8EAB-362AE78413CE}"/>
              </a:ext>
            </a:extLst>
          </p:cNvPr>
          <p:cNvCxnSpPr>
            <a:cxnSpLocks/>
            <a:stCxn id="10" idx="6"/>
            <a:endCxn id="11" idx="2"/>
          </p:cNvCxnSpPr>
          <p:nvPr/>
        </p:nvCxnSpPr>
        <p:spPr>
          <a:xfrm>
            <a:off x="3598926"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5A7C18-22F8-4626-84CD-1C51FB56736A}"/>
              </a:ext>
            </a:extLst>
          </p:cNvPr>
          <p:cNvCxnSpPr>
            <a:cxnSpLocks/>
            <a:stCxn id="11" idx="6"/>
            <a:endCxn id="12" idx="2"/>
          </p:cNvCxnSpPr>
          <p:nvPr/>
        </p:nvCxnSpPr>
        <p:spPr>
          <a:xfrm>
            <a:off x="5389304"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1FF14B-BC65-4B65-9B62-10D043F26FAC}"/>
              </a:ext>
            </a:extLst>
          </p:cNvPr>
          <p:cNvCxnSpPr>
            <a:cxnSpLocks/>
            <a:stCxn id="12" idx="6"/>
            <a:endCxn id="13" idx="2"/>
          </p:cNvCxnSpPr>
          <p:nvPr/>
        </p:nvCxnSpPr>
        <p:spPr>
          <a:xfrm>
            <a:off x="7179682"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55183E-BA09-4DF3-B64F-2A5C6C5A27DB}"/>
              </a:ext>
            </a:extLst>
          </p:cNvPr>
          <p:cNvCxnSpPr>
            <a:cxnSpLocks/>
          </p:cNvCxnSpPr>
          <p:nvPr/>
        </p:nvCxnSpPr>
        <p:spPr>
          <a:xfrm>
            <a:off x="8976661"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5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png">
            <a:extLst>
              <a:ext uri="{FF2B5EF4-FFF2-40B4-BE49-F238E27FC236}">
                <a16:creationId xmlns:a16="http://schemas.microsoft.com/office/drawing/2014/main" id="{85E9D006-A049-44FC-A655-33552BBE4082}"/>
              </a:ext>
            </a:extLst>
          </p:cNvPr>
          <p:cNvPicPr/>
          <p:nvPr/>
        </p:nvPicPr>
        <p:blipFill>
          <a:blip r:embed="rId3"/>
          <a:srcRect/>
          <a:stretch>
            <a:fillRect/>
          </a:stretch>
        </p:blipFill>
        <p:spPr>
          <a:xfrm>
            <a:off x="10767695" y="5592270"/>
            <a:ext cx="775970" cy="775970"/>
          </a:xfrm>
          <a:prstGeom prst="rect">
            <a:avLst/>
          </a:prstGeom>
          <a:ln/>
        </p:spPr>
      </p:pic>
      <p:pic>
        <p:nvPicPr>
          <p:cNvPr id="3" name="Picture 2">
            <a:extLst>
              <a:ext uri="{FF2B5EF4-FFF2-40B4-BE49-F238E27FC236}">
                <a16:creationId xmlns:a16="http://schemas.microsoft.com/office/drawing/2014/main" id="{E4DE1EC5-DBD4-4A29-B9D7-E477943C9E9A}"/>
              </a:ext>
            </a:extLst>
          </p:cNvPr>
          <p:cNvPicPr>
            <a:picLocks noChangeAspect="1"/>
          </p:cNvPicPr>
          <p:nvPr/>
        </p:nvPicPr>
        <p:blipFill rotWithShape="1">
          <a:blip r:embed="rId4">
            <a:extLst>
              <a:ext uri="{28A0092B-C50C-407E-A947-70E740481C1C}">
                <a14:useLocalDpi xmlns:a14="http://schemas.microsoft.com/office/drawing/2010/main" val="0"/>
              </a:ext>
            </a:extLst>
          </a:blip>
          <a:srcRect t="2962"/>
          <a:stretch/>
        </p:blipFill>
        <p:spPr>
          <a:xfrm>
            <a:off x="6139809" y="2034366"/>
            <a:ext cx="5937075" cy="4333874"/>
          </a:xfrm>
          <a:prstGeom prst="rect">
            <a:avLst/>
          </a:prstGeom>
        </p:spPr>
      </p:pic>
      <p:pic>
        <p:nvPicPr>
          <p:cNvPr id="4" name="Picture 3">
            <a:extLst>
              <a:ext uri="{FF2B5EF4-FFF2-40B4-BE49-F238E27FC236}">
                <a16:creationId xmlns:a16="http://schemas.microsoft.com/office/drawing/2014/main" id="{D6072757-085B-48D3-809C-7347A7B7930B}"/>
              </a:ext>
            </a:extLst>
          </p:cNvPr>
          <p:cNvPicPr>
            <a:picLocks noChangeAspect="1"/>
          </p:cNvPicPr>
          <p:nvPr/>
        </p:nvPicPr>
        <p:blipFill rotWithShape="1">
          <a:blip r:embed="rId5">
            <a:extLst>
              <a:ext uri="{28A0092B-C50C-407E-A947-70E740481C1C}">
                <a14:useLocalDpi xmlns:a14="http://schemas.microsoft.com/office/drawing/2010/main" val="0"/>
              </a:ext>
            </a:extLst>
          </a:blip>
          <a:srcRect t="2962"/>
          <a:stretch/>
        </p:blipFill>
        <p:spPr>
          <a:xfrm>
            <a:off x="80016" y="304800"/>
            <a:ext cx="5959834" cy="4333874"/>
          </a:xfrm>
          <a:prstGeom prst="rect">
            <a:avLst/>
          </a:prstGeom>
        </p:spPr>
      </p:pic>
      <p:cxnSp>
        <p:nvCxnSpPr>
          <p:cNvPr id="6" name="Straight Connector 5">
            <a:extLst>
              <a:ext uri="{FF2B5EF4-FFF2-40B4-BE49-F238E27FC236}">
                <a16:creationId xmlns:a16="http://schemas.microsoft.com/office/drawing/2014/main" id="{89CC8F59-E10F-4137-8042-B1967850135D}"/>
              </a:ext>
            </a:extLst>
          </p:cNvPr>
          <p:cNvCxnSpPr>
            <a:cxnSpLocks/>
          </p:cNvCxnSpPr>
          <p:nvPr/>
        </p:nvCxnSpPr>
        <p:spPr>
          <a:xfrm>
            <a:off x="123825" y="3714750"/>
            <a:ext cx="11953059"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640583" y="5034205"/>
            <a:ext cx="4838700" cy="93121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accent3">
                    <a:lumMod val="75000"/>
                  </a:schemeClr>
                </a:solidFill>
              </a:rPr>
              <a:t>Positive</a:t>
            </a:r>
            <a:r>
              <a:rPr lang="en-US" dirty="0">
                <a:solidFill>
                  <a:schemeClr val="tx1">
                    <a:lumMod val="65000"/>
                    <a:lumOff val="35000"/>
                  </a:schemeClr>
                </a:solidFill>
              </a:rPr>
              <a:t> Sentiments in Governor’s Speeches</a:t>
            </a:r>
          </a:p>
        </p:txBody>
      </p:sp>
      <p:sp>
        <p:nvSpPr>
          <p:cNvPr id="16" name="Content Placeholder 2">
            <a:extLst>
              <a:ext uri="{FF2B5EF4-FFF2-40B4-BE49-F238E27FC236}">
                <a16:creationId xmlns:a16="http://schemas.microsoft.com/office/drawing/2014/main" id="{58C23A13-6C6C-4CC0-B8D1-C7ED0B45054B}"/>
              </a:ext>
            </a:extLst>
          </p:cNvPr>
          <p:cNvSpPr txBox="1">
            <a:spLocks/>
          </p:cNvSpPr>
          <p:nvPr/>
        </p:nvSpPr>
        <p:spPr>
          <a:xfrm>
            <a:off x="6581289" y="1012434"/>
            <a:ext cx="5161628" cy="93121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accent3">
                    <a:lumMod val="75000"/>
                  </a:schemeClr>
                </a:solidFill>
              </a:rPr>
              <a:t>Negative</a:t>
            </a:r>
            <a:r>
              <a:rPr lang="en-US" dirty="0">
                <a:solidFill>
                  <a:schemeClr val="tx1">
                    <a:lumMod val="65000"/>
                    <a:lumOff val="35000"/>
                  </a:schemeClr>
                </a:solidFill>
              </a:rPr>
              <a:t> Sentiments in Governor’s Speeches</a:t>
            </a:r>
          </a:p>
        </p:txBody>
      </p:sp>
    </p:spTree>
    <p:extLst>
      <p:ext uri="{BB962C8B-B14F-4D97-AF65-F5344CB8AC3E}">
        <p14:creationId xmlns:p14="http://schemas.microsoft.com/office/powerpoint/2010/main" val="204153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640583" y="645085"/>
            <a:ext cx="4838700" cy="93121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accent3">
                    <a:lumMod val="75000"/>
                  </a:schemeClr>
                </a:solidFill>
              </a:rPr>
              <a:t>60.0%</a:t>
            </a:r>
            <a:r>
              <a:rPr lang="en-US" dirty="0">
                <a:solidFill>
                  <a:schemeClr val="accent3">
                    <a:lumMod val="75000"/>
                  </a:schemeClr>
                </a:solidFill>
              </a:rPr>
              <a:t> </a:t>
            </a:r>
            <a:r>
              <a:rPr lang="en-US" dirty="0">
                <a:solidFill>
                  <a:schemeClr val="tx1">
                    <a:lumMod val="65000"/>
                    <a:lumOff val="35000"/>
                  </a:schemeClr>
                </a:solidFill>
              </a:rPr>
              <a:t>of Governor Larry Hogan’s Speech from the State of Maryland was Positive</a:t>
            </a:r>
          </a:p>
        </p:txBody>
      </p:sp>
      <p:sp>
        <p:nvSpPr>
          <p:cNvPr id="8" name="Content Placeholder 2">
            <a:extLst>
              <a:ext uri="{FF2B5EF4-FFF2-40B4-BE49-F238E27FC236}">
                <a16:creationId xmlns:a16="http://schemas.microsoft.com/office/drawing/2014/main" id="{1D70D67C-D6DC-4BC5-82E5-44F4345FF490}"/>
              </a:ext>
            </a:extLst>
          </p:cNvPr>
          <p:cNvSpPr txBox="1">
            <a:spLocks/>
          </p:cNvSpPr>
          <p:nvPr/>
        </p:nvSpPr>
        <p:spPr>
          <a:xfrm>
            <a:off x="6556905" y="645084"/>
            <a:ext cx="4838700" cy="93121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accent3">
                    <a:lumMod val="75000"/>
                  </a:schemeClr>
                </a:solidFill>
              </a:rPr>
              <a:t>89.9%</a:t>
            </a:r>
            <a:r>
              <a:rPr lang="en-US" dirty="0">
                <a:solidFill>
                  <a:schemeClr val="tx1">
                    <a:lumMod val="65000"/>
                    <a:lumOff val="35000"/>
                  </a:schemeClr>
                </a:solidFill>
              </a:rPr>
              <a:t> of Governor </a:t>
            </a:r>
            <a:r>
              <a:rPr lang="en-US" dirty="0"/>
              <a:t>Phil Bryant’s Speech </a:t>
            </a:r>
            <a:r>
              <a:rPr lang="en-US" dirty="0">
                <a:solidFill>
                  <a:schemeClr val="tx1">
                    <a:lumMod val="65000"/>
                    <a:lumOff val="35000"/>
                  </a:schemeClr>
                </a:solidFill>
              </a:rPr>
              <a:t>from the State of Mississippi was Positive</a:t>
            </a:r>
          </a:p>
        </p:txBody>
      </p:sp>
      <p:pic>
        <p:nvPicPr>
          <p:cNvPr id="7" name="Picture 6">
            <a:extLst>
              <a:ext uri="{FF2B5EF4-FFF2-40B4-BE49-F238E27FC236}">
                <a16:creationId xmlns:a16="http://schemas.microsoft.com/office/drawing/2014/main" id="{A8EA7AD0-27A5-42CF-8DBE-BE519332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05" y="1576297"/>
            <a:ext cx="5952695" cy="4328324"/>
          </a:xfrm>
          <a:prstGeom prst="rect">
            <a:avLst/>
          </a:prstGeom>
        </p:spPr>
      </p:pic>
      <p:pic>
        <p:nvPicPr>
          <p:cNvPr id="10" name="Picture 9">
            <a:extLst>
              <a:ext uri="{FF2B5EF4-FFF2-40B4-BE49-F238E27FC236}">
                <a16:creationId xmlns:a16="http://schemas.microsoft.com/office/drawing/2014/main" id="{9EB072B2-7EB5-4BAC-B5D5-2B4B275E1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09770"/>
            <a:ext cx="5875078" cy="4294851"/>
          </a:xfrm>
          <a:prstGeom prst="rect">
            <a:avLst/>
          </a:prstGeom>
        </p:spPr>
      </p:pic>
      <p:sp>
        <p:nvSpPr>
          <p:cNvPr id="11" name="Arrow: Down 10">
            <a:extLst>
              <a:ext uri="{FF2B5EF4-FFF2-40B4-BE49-F238E27FC236}">
                <a16:creationId xmlns:a16="http://schemas.microsoft.com/office/drawing/2014/main" id="{19F83713-FADD-43F6-86CC-A5EA33826EFE}"/>
              </a:ext>
            </a:extLst>
          </p:cNvPr>
          <p:cNvSpPr/>
          <p:nvPr/>
        </p:nvSpPr>
        <p:spPr>
          <a:xfrm>
            <a:off x="3947339" y="3605962"/>
            <a:ext cx="268224" cy="536448"/>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79599865-D68D-4DF5-9D8E-6F39F10E68A7}"/>
              </a:ext>
            </a:extLst>
          </p:cNvPr>
          <p:cNvSpPr/>
          <p:nvPr/>
        </p:nvSpPr>
        <p:spPr>
          <a:xfrm>
            <a:off x="9280118" y="4711782"/>
            <a:ext cx="268224" cy="536448"/>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2934D298-32DA-4775-A091-188A975DB4C5}"/>
              </a:ext>
            </a:extLst>
          </p:cNvPr>
          <p:cNvSpPr/>
          <p:nvPr/>
        </p:nvSpPr>
        <p:spPr>
          <a:xfrm>
            <a:off x="3383280" y="3472235"/>
            <a:ext cx="268224" cy="536448"/>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F6ECE4A5-E4F0-4629-880B-10363D8F1503}"/>
              </a:ext>
            </a:extLst>
          </p:cNvPr>
          <p:cNvSpPr/>
          <p:nvPr/>
        </p:nvSpPr>
        <p:spPr>
          <a:xfrm>
            <a:off x="10397480" y="4884528"/>
            <a:ext cx="268224" cy="536448"/>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29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689351" y="1469746"/>
            <a:ext cx="3431545" cy="3918507"/>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lumMod val="65000"/>
                    <a:lumOff val="35000"/>
                  </a:schemeClr>
                </a:solidFill>
              </a:rPr>
              <a:t>Beyond the words and sentiments, political parties emphasize certain thematic categories:</a:t>
            </a:r>
            <a:endParaRPr lang="en-US" dirty="0">
              <a:solidFill>
                <a:schemeClr val="accent3">
                  <a:lumMod val="75000"/>
                </a:schemeClr>
              </a:solidFill>
            </a:endParaRPr>
          </a:p>
          <a:p>
            <a:pPr marL="231775" indent="-231775">
              <a:buClr>
                <a:schemeClr val="accent4">
                  <a:lumMod val="75000"/>
                </a:schemeClr>
              </a:buClr>
              <a:buFont typeface="Arial" panose="020B0604020202020204" pitchFamily="34" charset="0"/>
              <a:buChar char="•"/>
            </a:pPr>
            <a:r>
              <a:rPr lang="en-US" sz="1400" dirty="0">
                <a:solidFill>
                  <a:srgbClr val="FF0000"/>
                </a:solidFill>
              </a:rPr>
              <a:t>Crime/Justice</a:t>
            </a:r>
          </a:p>
          <a:p>
            <a:pPr marL="231775" indent="-231775">
              <a:buClr>
                <a:schemeClr val="accent4">
                  <a:lumMod val="75000"/>
                </a:schemeClr>
              </a:buClr>
              <a:buFont typeface="Arial" panose="020B0604020202020204" pitchFamily="34" charset="0"/>
              <a:buChar char="•"/>
            </a:pPr>
            <a:r>
              <a:rPr lang="en-US" sz="1400" dirty="0">
                <a:solidFill>
                  <a:schemeClr val="tx1">
                    <a:lumMod val="65000"/>
                    <a:lumOff val="35000"/>
                  </a:schemeClr>
                </a:solidFill>
              </a:rPr>
              <a:t>Economy/Fiscal Issues</a:t>
            </a:r>
          </a:p>
          <a:p>
            <a:pPr marL="231775" indent="-231775">
              <a:buClr>
                <a:schemeClr val="accent4">
                  <a:lumMod val="75000"/>
                </a:schemeClr>
              </a:buClr>
              <a:buFont typeface="Arial" panose="020B0604020202020204" pitchFamily="34" charset="0"/>
              <a:buChar char="•"/>
            </a:pPr>
            <a:r>
              <a:rPr lang="en-US" sz="1400" dirty="0">
                <a:solidFill>
                  <a:schemeClr val="tx1">
                    <a:lumMod val="65000"/>
                    <a:lumOff val="35000"/>
                  </a:schemeClr>
                </a:solidFill>
              </a:rPr>
              <a:t>Education</a:t>
            </a:r>
          </a:p>
          <a:p>
            <a:pPr marL="231775" indent="-231775">
              <a:buClr>
                <a:schemeClr val="accent4">
                  <a:lumMod val="75000"/>
                </a:schemeClr>
              </a:buClr>
              <a:buFont typeface="Arial" panose="020B0604020202020204" pitchFamily="34" charset="0"/>
              <a:buChar char="•"/>
            </a:pPr>
            <a:r>
              <a:rPr lang="en-US" sz="1400" dirty="0">
                <a:solidFill>
                  <a:srgbClr val="0070C0"/>
                </a:solidFill>
              </a:rPr>
              <a:t>Energy/Environment</a:t>
            </a:r>
          </a:p>
          <a:p>
            <a:pPr marL="231775" indent="-231775">
              <a:buClr>
                <a:schemeClr val="accent4">
                  <a:lumMod val="75000"/>
                </a:schemeClr>
              </a:buClr>
              <a:buFont typeface="Arial" panose="020B0604020202020204" pitchFamily="34" charset="0"/>
              <a:buChar char="•"/>
            </a:pPr>
            <a:r>
              <a:rPr lang="en-US" sz="1400" dirty="0">
                <a:solidFill>
                  <a:srgbClr val="0070C0"/>
                </a:solidFill>
              </a:rPr>
              <a:t>Health Care</a:t>
            </a:r>
          </a:p>
          <a:p>
            <a:pPr marL="231775" indent="-231775">
              <a:buClr>
                <a:schemeClr val="accent4">
                  <a:lumMod val="75000"/>
                </a:schemeClr>
              </a:buClr>
              <a:buFont typeface="Arial" panose="020B0604020202020204" pitchFamily="34" charset="0"/>
              <a:buChar char="•"/>
            </a:pPr>
            <a:r>
              <a:rPr lang="en-US" sz="1400" dirty="0">
                <a:solidFill>
                  <a:srgbClr val="FF0000"/>
                </a:solidFill>
              </a:rPr>
              <a:t>Mental Health/Substance Abuse</a:t>
            </a:r>
          </a:p>
        </p:txBody>
      </p:sp>
      <p:pic>
        <p:nvPicPr>
          <p:cNvPr id="3" name="Picture 2">
            <a:extLst>
              <a:ext uri="{FF2B5EF4-FFF2-40B4-BE49-F238E27FC236}">
                <a16:creationId xmlns:a16="http://schemas.microsoft.com/office/drawing/2014/main" id="{93B2FDFC-A435-409E-AD5D-6C67A486E76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4387372" y="656928"/>
            <a:ext cx="7367468" cy="5544144"/>
          </a:xfrm>
          <a:prstGeom prst="rect">
            <a:avLst/>
          </a:prstGeom>
        </p:spPr>
      </p:pic>
    </p:spTree>
    <p:extLst>
      <p:ext uri="{BB962C8B-B14F-4D97-AF65-F5344CB8AC3E}">
        <p14:creationId xmlns:p14="http://schemas.microsoft.com/office/powerpoint/2010/main" val="49975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08A-7F2E-4308-A295-289C86AAAC9E}"/>
              </a:ext>
            </a:extLst>
          </p:cNvPr>
          <p:cNvSpPr>
            <a:spLocks noGrp="1"/>
          </p:cNvSpPr>
          <p:nvPr>
            <p:ph type="title"/>
          </p:nvPr>
        </p:nvSpPr>
        <p:spPr/>
        <p:txBody>
          <a:bodyPr/>
          <a:lstStyle/>
          <a:p>
            <a:r>
              <a:rPr lang="en-US" dirty="0"/>
              <a:t>How we are feeling.</a:t>
            </a:r>
          </a:p>
        </p:txBody>
      </p:sp>
      <p:sp>
        <p:nvSpPr>
          <p:cNvPr id="3" name="Content Placeholder 2">
            <a:extLst>
              <a:ext uri="{FF2B5EF4-FFF2-40B4-BE49-F238E27FC236}">
                <a16:creationId xmlns:a16="http://schemas.microsoft.com/office/drawing/2014/main" id="{0B63F364-2B36-43DA-81D8-0A30EB282920}"/>
              </a:ext>
            </a:extLst>
          </p:cNvPr>
          <p:cNvSpPr>
            <a:spLocks noGrp="1"/>
          </p:cNvSpPr>
          <p:nvPr>
            <p:ph idx="1"/>
          </p:nvPr>
        </p:nvSpPr>
        <p:spPr>
          <a:xfrm>
            <a:off x="1097280" y="2108201"/>
            <a:ext cx="4046220" cy="3760891"/>
          </a:xfrm>
        </p:spPr>
        <p:txBody>
          <a:bodyPr/>
          <a:lstStyle/>
          <a:p>
            <a:r>
              <a:rPr lang="en-US" dirty="0">
                <a:solidFill>
                  <a:schemeClr val="tx1">
                    <a:lumMod val="65000"/>
                    <a:lumOff val="35000"/>
                  </a:schemeClr>
                </a:solidFill>
              </a:rPr>
              <a:t>What are the key indicators and social determinants of health that elected leaders may be responding or reacting to when delivering a speech?</a:t>
            </a:r>
          </a:p>
        </p:txBody>
      </p:sp>
      <p:pic>
        <p:nvPicPr>
          <p:cNvPr id="4" name="image4.png">
            <a:extLst>
              <a:ext uri="{FF2B5EF4-FFF2-40B4-BE49-F238E27FC236}">
                <a16:creationId xmlns:a16="http://schemas.microsoft.com/office/drawing/2014/main" id="{6C176B8D-9FA3-44DB-8AD4-CA2530B64111}"/>
              </a:ext>
            </a:extLst>
          </p:cNvPr>
          <p:cNvPicPr/>
          <p:nvPr/>
        </p:nvPicPr>
        <p:blipFill>
          <a:blip r:embed="rId2"/>
          <a:srcRect/>
          <a:stretch>
            <a:fillRect/>
          </a:stretch>
        </p:blipFill>
        <p:spPr>
          <a:xfrm>
            <a:off x="10767695" y="5592270"/>
            <a:ext cx="775970" cy="775970"/>
          </a:xfrm>
          <a:prstGeom prst="rect">
            <a:avLst/>
          </a:prstGeom>
          <a:ln/>
        </p:spPr>
      </p:pic>
      <p:sp>
        <p:nvSpPr>
          <p:cNvPr id="9" name="Oval 8">
            <a:extLst>
              <a:ext uri="{FF2B5EF4-FFF2-40B4-BE49-F238E27FC236}">
                <a16:creationId xmlns:a16="http://schemas.microsoft.com/office/drawing/2014/main" id="{3419760D-FA6E-42CE-865F-1D70C3F91371}"/>
              </a:ext>
            </a:extLst>
          </p:cNvPr>
          <p:cNvSpPr/>
          <p:nvPr/>
        </p:nvSpPr>
        <p:spPr>
          <a:xfrm>
            <a:off x="12435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A4C114C-74A5-44C5-BB2B-36B79145A5BD}"/>
              </a:ext>
            </a:extLst>
          </p:cNvPr>
          <p:cNvSpPr/>
          <p:nvPr/>
        </p:nvSpPr>
        <p:spPr>
          <a:xfrm>
            <a:off x="3038094" y="3864864"/>
            <a:ext cx="560832" cy="512064"/>
          </a:xfrm>
          <a:prstGeom prst="ellipse">
            <a:avLst/>
          </a:prstGeom>
          <a:solidFill>
            <a:schemeClr val="accent3">
              <a:lumMod val="75000"/>
            </a:schemeClr>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368421-0F38-428F-A46A-C1C7C1B18C85}"/>
              </a:ext>
            </a:extLst>
          </p:cNvPr>
          <p:cNvSpPr/>
          <p:nvPr/>
        </p:nvSpPr>
        <p:spPr>
          <a:xfrm>
            <a:off x="4828472"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2F27A61-F276-4AEA-BE10-4CA0977FBD12}"/>
              </a:ext>
            </a:extLst>
          </p:cNvPr>
          <p:cNvSpPr/>
          <p:nvPr/>
        </p:nvSpPr>
        <p:spPr>
          <a:xfrm>
            <a:off x="6618850"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67ABBD-1240-44AB-A994-E7BC470725CB}"/>
              </a:ext>
            </a:extLst>
          </p:cNvPr>
          <p:cNvSpPr/>
          <p:nvPr/>
        </p:nvSpPr>
        <p:spPr>
          <a:xfrm>
            <a:off x="8409884" y="3864864"/>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B1208AC-7C47-45B2-BD77-6770147A5122}"/>
              </a:ext>
            </a:extLst>
          </p:cNvPr>
          <p:cNvSpPr/>
          <p:nvPr/>
        </p:nvSpPr>
        <p:spPr>
          <a:xfrm>
            <a:off x="10200918" y="3913632"/>
            <a:ext cx="560832" cy="512064"/>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D280502-0A9B-4053-BF4E-67519640B9DE}"/>
              </a:ext>
            </a:extLst>
          </p:cNvPr>
          <p:cNvCxnSpPr>
            <a:stCxn id="9" idx="6"/>
            <a:endCxn id="10" idx="2"/>
          </p:cNvCxnSpPr>
          <p:nvPr/>
        </p:nvCxnSpPr>
        <p:spPr>
          <a:xfrm>
            <a:off x="1804416" y="4120896"/>
            <a:ext cx="1233678"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3EEEF8-6B1A-437A-8EAB-362AE78413CE}"/>
              </a:ext>
            </a:extLst>
          </p:cNvPr>
          <p:cNvCxnSpPr>
            <a:cxnSpLocks/>
            <a:stCxn id="10" idx="6"/>
            <a:endCxn id="11" idx="2"/>
          </p:cNvCxnSpPr>
          <p:nvPr/>
        </p:nvCxnSpPr>
        <p:spPr>
          <a:xfrm>
            <a:off x="3598926"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5A7C18-22F8-4626-84CD-1C51FB56736A}"/>
              </a:ext>
            </a:extLst>
          </p:cNvPr>
          <p:cNvCxnSpPr>
            <a:cxnSpLocks/>
            <a:stCxn id="11" idx="6"/>
            <a:endCxn id="12" idx="2"/>
          </p:cNvCxnSpPr>
          <p:nvPr/>
        </p:nvCxnSpPr>
        <p:spPr>
          <a:xfrm>
            <a:off x="5389304" y="4120896"/>
            <a:ext cx="1229546"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1FF14B-BC65-4B65-9B62-10D043F26FAC}"/>
              </a:ext>
            </a:extLst>
          </p:cNvPr>
          <p:cNvCxnSpPr>
            <a:cxnSpLocks/>
            <a:stCxn id="12" idx="6"/>
            <a:endCxn id="13" idx="2"/>
          </p:cNvCxnSpPr>
          <p:nvPr/>
        </p:nvCxnSpPr>
        <p:spPr>
          <a:xfrm>
            <a:off x="7179682"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55183E-BA09-4DF3-B64F-2A5C6C5A27DB}"/>
              </a:ext>
            </a:extLst>
          </p:cNvPr>
          <p:cNvCxnSpPr>
            <a:cxnSpLocks/>
          </p:cNvCxnSpPr>
          <p:nvPr/>
        </p:nvCxnSpPr>
        <p:spPr>
          <a:xfrm>
            <a:off x="8976661" y="4120896"/>
            <a:ext cx="1230202"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51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3E802B-2B36-4499-B6CF-7741904DF681}"/>
              </a:ext>
            </a:extLst>
          </p:cNvPr>
          <p:cNvPicPr>
            <a:picLocks noChangeAspect="1"/>
          </p:cNvPicPr>
          <p:nvPr/>
        </p:nvPicPr>
        <p:blipFill rotWithShape="1">
          <a:blip r:embed="rId2">
            <a:extLst>
              <a:ext uri="{28A0092B-C50C-407E-A947-70E740481C1C}">
                <a14:useLocalDpi xmlns:a14="http://schemas.microsoft.com/office/drawing/2010/main" val="0"/>
              </a:ext>
            </a:extLst>
          </a:blip>
          <a:srcRect t="9746"/>
          <a:stretch/>
        </p:blipFill>
        <p:spPr>
          <a:xfrm>
            <a:off x="287015" y="614099"/>
            <a:ext cx="5577666" cy="2656753"/>
          </a:xfrm>
          <a:prstGeom prst="rect">
            <a:avLst/>
          </a:prstGeom>
        </p:spPr>
      </p:pic>
      <p:pic>
        <p:nvPicPr>
          <p:cNvPr id="5" name="Picture 4">
            <a:extLst>
              <a:ext uri="{FF2B5EF4-FFF2-40B4-BE49-F238E27FC236}">
                <a16:creationId xmlns:a16="http://schemas.microsoft.com/office/drawing/2014/main" id="{3A97A149-4C9D-4D99-BA43-F1F1588DBD69}"/>
              </a:ext>
            </a:extLst>
          </p:cNvPr>
          <p:cNvPicPr>
            <a:picLocks noChangeAspect="1"/>
          </p:cNvPicPr>
          <p:nvPr/>
        </p:nvPicPr>
        <p:blipFill rotWithShape="1">
          <a:blip r:embed="rId3">
            <a:extLst>
              <a:ext uri="{28A0092B-C50C-407E-A947-70E740481C1C}">
                <a14:useLocalDpi xmlns:a14="http://schemas.microsoft.com/office/drawing/2010/main" val="0"/>
              </a:ext>
            </a:extLst>
          </a:blip>
          <a:srcRect t="10182"/>
          <a:stretch/>
        </p:blipFill>
        <p:spPr>
          <a:xfrm>
            <a:off x="6096000" y="614099"/>
            <a:ext cx="5572903" cy="2656754"/>
          </a:xfrm>
          <a:prstGeom prst="rect">
            <a:avLst/>
          </a:prstGeom>
        </p:spPr>
      </p:pic>
      <p:pic>
        <p:nvPicPr>
          <p:cNvPr id="9" name="Picture 8">
            <a:extLst>
              <a:ext uri="{FF2B5EF4-FFF2-40B4-BE49-F238E27FC236}">
                <a16:creationId xmlns:a16="http://schemas.microsoft.com/office/drawing/2014/main" id="{B18B5614-9201-41BC-941E-D9A829C71C55}"/>
              </a:ext>
            </a:extLst>
          </p:cNvPr>
          <p:cNvPicPr>
            <a:picLocks noChangeAspect="1"/>
          </p:cNvPicPr>
          <p:nvPr/>
        </p:nvPicPr>
        <p:blipFill rotWithShape="1">
          <a:blip r:embed="rId4">
            <a:extLst>
              <a:ext uri="{28A0092B-C50C-407E-A947-70E740481C1C}">
                <a14:useLocalDpi xmlns:a14="http://schemas.microsoft.com/office/drawing/2010/main" val="0"/>
              </a:ext>
            </a:extLst>
          </a:blip>
          <a:srcRect t="9162"/>
          <a:stretch/>
        </p:blipFill>
        <p:spPr>
          <a:xfrm>
            <a:off x="537387" y="3686471"/>
            <a:ext cx="5558613" cy="2552796"/>
          </a:xfrm>
          <a:prstGeom prst="rect">
            <a:avLst/>
          </a:prstGeom>
        </p:spPr>
      </p:pic>
      <p:pic>
        <p:nvPicPr>
          <p:cNvPr id="13" name="Picture 12">
            <a:extLst>
              <a:ext uri="{FF2B5EF4-FFF2-40B4-BE49-F238E27FC236}">
                <a16:creationId xmlns:a16="http://schemas.microsoft.com/office/drawing/2014/main" id="{ECFB253A-7C62-45EC-AA5C-B11BE2B2C0F4}"/>
              </a:ext>
            </a:extLst>
          </p:cNvPr>
          <p:cNvPicPr>
            <a:picLocks noChangeAspect="1"/>
          </p:cNvPicPr>
          <p:nvPr/>
        </p:nvPicPr>
        <p:blipFill rotWithShape="1">
          <a:blip r:embed="rId5">
            <a:extLst>
              <a:ext uri="{28A0092B-C50C-407E-A947-70E740481C1C}">
                <a14:useLocalDpi xmlns:a14="http://schemas.microsoft.com/office/drawing/2010/main" val="0"/>
              </a:ext>
            </a:extLst>
          </a:blip>
          <a:srcRect t="8228"/>
          <a:stretch/>
        </p:blipFill>
        <p:spPr>
          <a:xfrm>
            <a:off x="6369926" y="3657892"/>
            <a:ext cx="5553850" cy="2552796"/>
          </a:xfrm>
          <a:prstGeom prst="rect">
            <a:avLst/>
          </a:prstGeom>
        </p:spPr>
      </p:pic>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287015" y="198480"/>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Average Number of Poor Physical Health Days (30-Days)</a:t>
            </a:r>
          </a:p>
        </p:txBody>
      </p:sp>
      <p:sp>
        <p:nvSpPr>
          <p:cNvPr id="19" name="Content Placeholder 2">
            <a:extLst>
              <a:ext uri="{FF2B5EF4-FFF2-40B4-BE49-F238E27FC236}">
                <a16:creationId xmlns:a16="http://schemas.microsoft.com/office/drawing/2014/main" id="{50D8335E-07EA-4372-A9C1-67E94990706A}"/>
              </a:ext>
            </a:extLst>
          </p:cNvPr>
          <p:cNvSpPr txBox="1">
            <a:spLocks/>
          </p:cNvSpPr>
          <p:nvPr/>
        </p:nvSpPr>
        <p:spPr>
          <a:xfrm>
            <a:off x="6096000" y="198479"/>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Average Number of Poor Mental Health Days (30-Days)</a:t>
            </a:r>
          </a:p>
        </p:txBody>
      </p:sp>
      <p:sp>
        <p:nvSpPr>
          <p:cNvPr id="20" name="Content Placeholder 2">
            <a:extLst>
              <a:ext uri="{FF2B5EF4-FFF2-40B4-BE49-F238E27FC236}">
                <a16:creationId xmlns:a16="http://schemas.microsoft.com/office/drawing/2014/main" id="{54D42288-749F-4657-9790-35EBC4C247FA}"/>
              </a:ext>
            </a:extLst>
          </p:cNvPr>
          <p:cNvSpPr txBox="1">
            <a:spLocks/>
          </p:cNvSpPr>
          <p:nvPr/>
        </p:nvSpPr>
        <p:spPr>
          <a:xfrm>
            <a:off x="287015" y="3270852"/>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Percentage of Uninsured Persons under Age 65</a:t>
            </a:r>
          </a:p>
        </p:txBody>
      </p:sp>
      <p:sp>
        <p:nvSpPr>
          <p:cNvPr id="21" name="Content Placeholder 2">
            <a:extLst>
              <a:ext uri="{FF2B5EF4-FFF2-40B4-BE49-F238E27FC236}">
                <a16:creationId xmlns:a16="http://schemas.microsoft.com/office/drawing/2014/main" id="{4F470443-DF00-40C6-9F3E-C000C4025B0D}"/>
              </a:ext>
            </a:extLst>
          </p:cNvPr>
          <p:cNvSpPr txBox="1">
            <a:spLocks/>
          </p:cNvSpPr>
          <p:nvPr/>
        </p:nvSpPr>
        <p:spPr>
          <a:xfrm>
            <a:off x="6096000" y="3270851"/>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Percentage of Unemployed Persons over Age 16</a:t>
            </a:r>
          </a:p>
        </p:txBody>
      </p:sp>
    </p:spTree>
    <p:extLst>
      <p:ext uri="{BB962C8B-B14F-4D97-AF65-F5344CB8AC3E}">
        <p14:creationId xmlns:p14="http://schemas.microsoft.com/office/powerpoint/2010/main" val="166746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33E2579-28C1-4DC6-82B0-947C374AFB04}"/>
              </a:ext>
            </a:extLst>
          </p:cNvPr>
          <p:cNvSpPr txBox="1">
            <a:spLocks/>
          </p:cNvSpPr>
          <p:nvPr/>
        </p:nvSpPr>
        <p:spPr>
          <a:xfrm>
            <a:off x="321831" y="614098"/>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Average Number of Poor Physical Health Days (30-Days)</a:t>
            </a:r>
          </a:p>
        </p:txBody>
      </p:sp>
      <p:sp>
        <p:nvSpPr>
          <p:cNvPr id="19" name="Content Placeholder 2">
            <a:extLst>
              <a:ext uri="{FF2B5EF4-FFF2-40B4-BE49-F238E27FC236}">
                <a16:creationId xmlns:a16="http://schemas.microsoft.com/office/drawing/2014/main" id="{50D8335E-07EA-4372-A9C1-67E94990706A}"/>
              </a:ext>
            </a:extLst>
          </p:cNvPr>
          <p:cNvSpPr txBox="1">
            <a:spLocks/>
          </p:cNvSpPr>
          <p:nvPr/>
        </p:nvSpPr>
        <p:spPr>
          <a:xfrm>
            <a:off x="6096000" y="614097"/>
            <a:ext cx="5577665" cy="415619"/>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lumMod val="65000"/>
                    <a:lumOff val="35000"/>
                  </a:schemeClr>
                </a:solidFill>
              </a:rPr>
              <a:t>Average Number of Poor Mental Health Days (30-Days)</a:t>
            </a:r>
          </a:p>
        </p:txBody>
      </p:sp>
      <p:pic>
        <p:nvPicPr>
          <p:cNvPr id="4" name="Picture 3">
            <a:extLst>
              <a:ext uri="{FF2B5EF4-FFF2-40B4-BE49-F238E27FC236}">
                <a16:creationId xmlns:a16="http://schemas.microsoft.com/office/drawing/2014/main" id="{002495F0-45D3-4A89-9AF1-D97EC012712C}"/>
              </a:ext>
            </a:extLst>
          </p:cNvPr>
          <p:cNvPicPr>
            <a:picLocks noChangeAspect="1"/>
          </p:cNvPicPr>
          <p:nvPr/>
        </p:nvPicPr>
        <p:blipFill rotWithShape="1">
          <a:blip r:embed="rId2">
            <a:extLst>
              <a:ext uri="{28A0092B-C50C-407E-A947-70E740481C1C}">
                <a14:useLocalDpi xmlns:a14="http://schemas.microsoft.com/office/drawing/2010/main" val="0"/>
              </a:ext>
            </a:extLst>
          </a:blip>
          <a:srcRect t="2784"/>
          <a:stretch/>
        </p:blipFill>
        <p:spPr>
          <a:xfrm>
            <a:off x="262292" y="1255775"/>
            <a:ext cx="5696745" cy="4148973"/>
          </a:xfrm>
          <a:prstGeom prst="rect">
            <a:avLst/>
          </a:prstGeom>
        </p:spPr>
      </p:pic>
      <p:pic>
        <p:nvPicPr>
          <p:cNvPr id="7" name="Picture 6">
            <a:extLst>
              <a:ext uri="{FF2B5EF4-FFF2-40B4-BE49-F238E27FC236}">
                <a16:creationId xmlns:a16="http://schemas.microsoft.com/office/drawing/2014/main" id="{E0A9CF73-1C0E-43EB-A518-390936D46EA1}"/>
              </a:ext>
            </a:extLst>
          </p:cNvPr>
          <p:cNvPicPr>
            <a:picLocks noChangeAspect="1"/>
          </p:cNvPicPr>
          <p:nvPr/>
        </p:nvPicPr>
        <p:blipFill rotWithShape="1">
          <a:blip r:embed="rId3">
            <a:extLst>
              <a:ext uri="{28A0092B-C50C-407E-A947-70E740481C1C}">
                <a14:useLocalDpi xmlns:a14="http://schemas.microsoft.com/office/drawing/2010/main" val="0"/>
              </a:ext>
            </a:extLst>
          </a:blip>
          <a:srcRect t="2781"/>
          <a:stretch/>
        </p:blipFill>
        <p:spPr>
          <a:xfrm>
            <a:off x="6096000" y="1255775"/>
            <a:ext cx="5701508" cy="4153737"/>
          </a:xfrm>
          <a:prstGeom prst="rect">
            <a:avLst/>
          </a:prstGeom>
        </p:spPr>
      </p:pic>
      <p:sp>
        <p:nvSpPr>
          <p:cNvPr id="8" name="Oval 7">
            <a:extLst>
              <a:ext uri="{FF2B5EF4-FFF2-40B4-BE49-F238E27FC236}">
                <a16:creationId xmlns:a16="http://schemas.microsoft.com/office/drawing/2014/main" id="{823DF70F-4309-4172-813B-DB3A7764124A}"/>
              </a:ext>
            </a:extLst>
          </p:cNvPr>
          <p:cNvSpPr/>
          <p:nvPr/>
        </p:nvSpPr>
        <p:spPr>
          <a:xfrm>
            <a:off x="9948672" y="2121408"/>
            <a:ext cx="426720" cy="1146048"/>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39A1A6B-AE5B-44AA-827E-D00F4FD3D76B}"/>
              </a:ext>
            </a:extLst>
          </p:cNvPr>
          <p:cNvSpPr/>
          <p:nvPr/>
        </p:nvSpPr>
        <p:spPr>
          <a:xfrm>
            <a:off x="11271329" y="1700784"/>
            <a:ext cx="426720" cy="1146048"/>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28624F3-C540-4FBE-9326-4163B237E024}"/>
              </a:ext>
            </a:extLst>
          </p:cNvPr>
          <p:cNvSpPr/>
          <p:nvPr/>
        </p:nvSpPr>
        <p:spPr>
          <a:xfrm>
            <a:off x="10499105" y="3672302"/>
            <a:ext cx="426720" cy="1146048"/>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2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9" grpId="0" animBg="1"/>
    </p:bldLst>
  </p:timing>
</p:sld>
</file>

<file path=ppt/theme/theme1.xml><?xml version="1.0" encoding="utf-8"?>
<a:theme xmlns:a="http://schemas.openxmlformats.org/drawingml/2006/main" name="1_RetrospectVTI">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{EF838761-D034-47D9-909B-6E5FE954074D}tf56160789</Template>
  <TotalTime>0</TotalTime>
  <Words>1242</Words>
  <Application>Microsoft Office PowerPoint</Application>
  <PresentationFormat>Widescreen</PresentationFormat>
  <Paragraphs>96</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Bookman Old Style</vt:lpstr>
      <vt:lpstr>Calibri</vt:lpstr>
      <vt:lpstr>Calibri Light</vt:lpstr>
      <vt:lpstr>Franklin Gothic Book</vt:lpstr>
      <vt:lpstr>1_RetrospectVTI</vt:lpstr>
      <vt:lpstr>How Your Health May Be Related to  What Your Governor Says </vt:lpstr>
      <vt:lpstr>The usefulness of the information we gather and effectiveness of the actions we might take is dependent upon the quality of the questions that we ask.</vt:lpstr>
      <vt:lpstr>What our Governors are saying.</vt:lpstr>
      <vt:lpstr>PowerPoint Presentation</vt:lpstr>
      <vt:lpstr>PowerPoint Presentation</vt:lpstr>
      <vt:lpstr>PowerPoint Presentation</vt:lpstr>
      <vt:lpstr>How we are feeling.</vt:lpstr>
      <vt:lpstr>PowerPoint Presentation</vt:lpstr>
      <vt:lpstr>PowerPoint Presentation</vt:lpstr>
      <vt:lpstr>PowerPoint Presentation</vt:lpstr>
      <vt:lpstr>The sentiments of political parties.</vt:lpstr>
      <vt:lpstr>PowerPoint Presentation</vt:lpstr>
      <vt:lpstr>PowerPoint Presentation</vt:lpstr>
      <vt:lpstr>Our health and leader emotions.</vt:lpstr>
      <vt:lpstr>PowerPoint Presentation</vt:lpstr>
      <vt:lpstr>PowerPoint Presentation</vt:lpstr>
      <vt:lpstr>PowerPoint Presentation</vt:lpstr>
      <vt:lpstr>Political parties and our health.</vt:lpstr>
      <vt:lpstr>PowerPoint Presentation</vt:lpstr>
      <vt:lpstr>PowerPoint Presentation</vt:lpstr>
      <vt:lpstr>PowerPoint Presentation</vt:lpstr>
      <vt:lpstr>PowerPoint Presentation</vt:lpstr>
      <vt:lpstr>Our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2020-03-06T23:50:32Z</dcterms:created>
  <dcterms:modified xsi:type="dcterms:W3CDTF">2020-03-11T23:11:24Z</dcterms:modified>
</cp:coreProperties>
</file>